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70" r:id="rId4"/>
    <p:sldId id="271" r:id="rId5"/>
    <p:sldId id="26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5400"/>
  </p:normalViewPr>
  <p:slideViewPr>
    <p:cSldViewPr snapToGrid="0" snapToObjects="1">
      <p:cViewPr varScale="1">
        <p:scale>
          <a:sx n="114" d="100"/>
          <a:sy n="114" d="100"/>
        </p:scale>
        <p:origin x="4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3BD5-D75B-4B4F-81AF-E28802B39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0A52B-1801-A84B-9A5F-55DE61331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DD2A2-C371-744B-8466-D6D3E789F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9026-5741-C240-BFE7-A918A3B00CE6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9E743-BEE2-984A-92AA-96A26BE1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A85DC-A9F5-2844-A56C-15CEFA6EF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87A7-BD3D-F443-BE62-514BA9017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5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98530-FBFA-584C-BB17-13DB10803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C239A6-B546-904E-8BDB-4ECDF877A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60708-61CC-D54A-B44F-1602363F1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9026-5741-C240-BFE7-A918A3B00CE6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40192-75DE-5640-A5DD-AC2E1953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7648A-81A2-B24F-9A09-6FE43DC90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87A7-BD3D-F443-BE62-514BA9017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02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BEC7C-11A0-9F45-AC6C-97F79037C1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6638C-68A5-DB47-89E2-5439D003E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9139F-27E8-F146-85F5-D3D29B636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9026-5741-C240-BFE7-A918A3B00CE6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AB0D5-4F3A-DE4F-81F7-FD7B286C1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085E5-EE8E-CB48-A60F-A0F8851C7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87A7-BD3D-F443-BE62-514BA9017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3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F0E0F-3B0D-9D44-AD40-C70947F5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91957-095A-734F-9A83-D1AE13CB1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58EB2-ED02-8943-A0BB-0F9DE20F1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9026-5741-C240-BFE7-A918A3B00CE6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2C9A7-2922-AA4E-8DD4-F9448374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7FEC5-BDCC-E146-80A6-CDD6A0A24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87A7-BD3D-F443-BE62-514BA9017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4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E12DA-0BCB-7641-8C7F-26DA71626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DCB93-5438-2342-AD73-A0224A1FE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1DB26-A7D9-2B4E-BDA4-EBB7BE573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9026-5741-C240-BFE7-A918A3B00CE6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A9E77-0F7B-C548-8956-7EC7D8268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F4812-77D8-2246-9767-2D4BC783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87A7-BD3D-F443-BE62-514BA9017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94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4795C-AF3D-424C-A690-C7660466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AE810-ED33-0546-AA58-0DD9184BF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AD8E1A-E483-7E4B-BFBC-3D51E64AB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26202-BE06-7945-B6B0-D7FDFF77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9026-5741-C240-BFE7-A918A3B00CE6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C6F57-B038-BD4B-9CD4-00CDEE744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ED2E8-E9DA-3248-8DBF-5486E5264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87A7-BD3D-F443-BE62-514BA9017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2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6C9AB-125B-F24B-8C59-33485CEF6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16B62-FBFD-0141-8684-38377B8AF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764C9A-FD95-0848-8971-AB4786475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B025E-5A12-DC44-9787-30DA21F42D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89224B-AE23-154E-B188-67DFA4FCB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8E52F9-694B-2742-B8AC-EE1F5CBBF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9026-5741-C240-BFE7-A918A3B00CE6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F850EC-9357-1F4E-A986-936B80F01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417277-FB0F-BF4B-BD97-ECE8F4BB1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87A7-BD3D-F443-BE62-514BA9017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6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34A40-F9AB-024D-B148-B0AF8F6A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070770-3966-614B-8A70-F0CAACEB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9026-5741-C240-BFE7-A918A3B00CE6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F7D41-A0F7-054B-8D32-421C53BB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1E0DC6-BF7B-6B4D-8114-71AF1CC4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87A7-BD3D-F443-BE62-514BA9017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7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78E139-0DE7-B249-A1D6-90D4116E3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9026-5741-C240-BFE7-A918A3B00CE6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2863C-A1E1-744E-B8CB-664E06D55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2C78D-B79A-C144-A02E-D0E5E15D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87A7-BD3D-F443-BE62-514BA9017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1BD05-6569-2441-8FBB-D826AE0B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3C0D4-DDE5-364A-B7A2-0EC002EF6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71BFA-CABD-C94F-9FF6-8187D990B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26C98-2DA0-EA46-9C6A-67F41887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9026-5741-C240-BFE7-A918A3B00CE6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695DB-D4B9-BA4E-9306-E96A03B6C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7A8E9-6DAF-A644-8CBD-364CEAB34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87A7-BD3D-F443-BE62-514BA9017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2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9C4E-2650-154C-AFAF-71202171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9D10E5-051F-5541-9C9E-EABFE9689B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581D2-CE44-0D4F-BA7D-7871539AC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A3309-69F1-E849-ABB0-1FB33A1DB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9026-5741-C240-BFE7-A918A3B00CE6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16BB9-067B-474D-99DB-F692DE18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C58B8-932D-EF4F-AF04-9D8202054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87A7-BD3D-F443-BE62-514BA9017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2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CD9BC4-5D9F-9440-8D59-FB4FB34E0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1F227-F90F-0540-8A92-1147BFDAE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EC621-1CE0-6C4A-9803-9216ED986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89026-5741-C240-BFE7-A918A3B00CE6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D2780-D9B1-0340-A610-58C1284E0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93085-D65C-5F4D-B163-FBF0B7C19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E87A7-BD3D-F443-BE62-514BA9017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8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8960" y="-365133"/>
            <a:ext cx="12788191" cy="4345709"/>
          </a:xfrm>
          <a:prstGeom prst="rect">
            <a:avLst/>
          </a:prstGeom>
          <a:solidFill>
            <a:srgbClr val="EEC0BF">
              <a:alpha val="73725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685800" y="2520739"/>
            <a:ext cx="10595546" cy="3637162"/>
            <a:chOff x="0" y="-311148"/>
            <a:chExt cx="21191092" cy="7274322"/>
          </a:xfrm>
        </p:grpSpPr>
        <p:sp>
          <p:nvSpPr>
            <p:cNvPr id="4" name="TextBox 4"/>
            <p:cNvSpPr txBox="1"/>
            <p:nvPr/>
          </p:nvSpPr>
          <p:spPr>
            <a:xfrm>
              <a:off x="0" y="-311148"/>
              <a:ext cx="21191092" cy="6001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547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0000" dirty="0">
                  <a:solidFill>
                    <a:srgbClr val="050707"/>
                  </a:solidFill>
                  <a:latin typeface="Playfair Display Italics"/>
                </a:rPr>
                <a:t>How does </a:t>
              </a:r>
            </a:p>
            <a:p>
              <a:pPr>
                <a:lnSpc>
                  <a:spcPts val="10547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0000" dirty="0" err="1">
                  <a:solidFill>
                    <a:srgbClr val="050707"/>
                  </a:solidFill>
                  <a:latin typeface="Playfair Display Italics"/>
                </a:rPr>
                <a:t>Galaxius</a:t>
              </a:r>
              <a:r>
                <a:rPr lang="en-US" sz="10000" dirty="0">
                  <a:solidFill>
                    <a:srgbClr val="050707"/>
                  </a:solidFill>
                  <a:latin typeface="Playfair Display Italics"/>
                </a:rPr>
                <a:t> work 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377116"/>
              <a:ext cx="17596064" cy="586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13"/>
                </a:lnSpc>
              </a:pPr>
              <a:r>
                <a:rPr lang="en-US" sz="1400" spc="93" dirty="0">
                  <a:solidFill>
                    <a:srgbClr val="050707"/>
                  </a:solidFill>
                  <a:latin typeface="Raleway"/>
                </a:rPr>
                <a:t>Fashion-Enter Limited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800" y="6172200"/>
            <a:ext cx="3668964" cy="6405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616700" y="641350"/>
            <a:ext cx="4889501" cy="353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987"/>
              </a:lnSpc>
            </a:pPr>
            <a:r>
              <a:rPr lang="en-US" sz="2133" spc="235" dirty="0">
                <a:solidFill>
                  <a:srgbClr val="050707"/>
                </a:solidFill>
                <a:latin typeface="Raleway"/>
              </a:rPr>
              <a:t> </a:t>
            </a:r>
            <a:r>
              <a:rPr lang="en-US" sz="1400" spc="235" dirty="0">
                <a:solidFill>
                  <a:srgbClr val="050707"/>
                </a:solidFill>
                <a:latin typeface="Raleway"/>
              </a:rPr>
              <a:t>Requested by Islington Council 12.06.2020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A14D9B-9767-924B-BF42-05053A7E8649}"/>
              </a:ext>
            </a:extLst>
          </p:cNvPr>
          <p:cNvSpPr txBox="1"/>
          <p:nvPr/>
        </p:nvSpPr>
        <p:spPr>
          <a:xfrm>
            <a:off x="11785600" y="649247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36260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CD8EC460-7494-A24F-895B-ED96E528EF88}"/>
              </a:ext>
            </a:extLst>
          </p:cNvPr>
          <p:cNvSpPr/>
          <p:nvPr/>
        </p:nvSpPr>
        <p:spPr>
          <a:xfrm>
            <a:off x="1" y="-12699"/>
            <a:ext cx="12192000" cy="1701800"/>
          </a:xfrm>
          <a:prstGeom prst="rect">
            <a:avLst/>
          </a:prstGeom>
          <a:solidFill>
            <a:srgbClr val="EEC0BF">
              <a:alpha val="73725"/>
            </a:srgbClr>
          </a:solid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1BABB9-3976-9144-A152-719F22532387}"/>
              </a:ext>
            </a:extLst>
          </p:cNvPr>
          <p:cNvSpPr/>
          <p:nvPr/>
        </p:nvSpPr>
        <p:spPr>
          <a:xfrm>
            <a:off x="4286851" y="253425"/>
            <a:ext cx="361829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0" u="sng" dirty="0" err="1">
                <a:latin typeface="Playfair Display" pitchFamily="2" charset="77"/>
              </a:rPr>
              <a:t>Galaxius</a:t>
            </a:r>
            <a:endParaRPr lang="en-US" sz="7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1C995C-14F2-8245-BA57-69524F6BABBB}"/>
              </a:ext>
            </a:extLst>
          </p:cNvPr>
          <p:cNvSpPr txBox="1"/>
          <p:nvPr/>
        </p:nvSpPr>
        <p:spPr>
          <a:xfrm>
            <a:off x="431800" y="2082800"/>
            <a:ext cx="11290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Raleway" panose="020B0503030101060003" pitchFamily="34" charset="77"/>
              </a:rPr>
              <a:t>Galaxius</a:t>
            </a:r>
            <a:r>
              <a:rPr lang="en-US" sz="1400" dirty="0">
                <a:latin typeface="Raleway" panose="020B0503030101060003" pitchFamily="34" charset="77"/>
              </a:rPr>
              <a:t> was created by an independent IT consultant and supported by Fashion-Enter Ltd in 2016. The development period took four years and prior to </a:t>
            </a:r>
            <a:r>
              <a:rPr lang="en-US" sz="1400" dirty="0" err="1">
                <a:latin typeface="Raleway" panose="020B0503030101060003" pitchFamily="34" charset="77"/>
              </a:rPr>
              <a:t>Galaxius</a:t>
            </a:r>
            <a:r>
              <a:rPr lang="en-US" sz="1400" dirty="0">
                <a:latin typeface="Raleway" panose="020B0503030101060003" pitchFamily="34" charset="77"/>
              </a:rPr>
              <a:t> being implemented Fashion Enter could not make the factory be competitive and work effectively on a traditional hour rate pay. </a:t>
            </a:r>
            <a:r>
              <a:rPr lang="en-US" sz="1400" dirty="0" err="1">
                <a:latin typeface="Raleway" panose="020B0503030101060003" pitchFamily="34" charset="77"/>
              </a:rPr>
              <a:t>Galaxius</a:t>
            </a:r>
            <a:r>
              <a:rPr lang="en-US" sz="1400" dirty="0">
                <a:latin typeface="Raleway" panose="020B0503030101060003" pitchFamily="34" charset="77"/>
              </a:rPr>
              <a:t> allows performance related pay to occur which is standard in the industry but there is a mix of factories that pay a set per hour price and a piece rate. </a:t>
            </a:r>
            <a:r>
              <a:rPr lang="en-US" sz="1400" dirty="0" err="1">
                <a:latin typeface="Raleway" panose="020B0503030101060003" pitchFamily="34" charset="77"/>
              </a:rPr>
              <a:t>Galaxius</a:t>
            </a:r>
            <a:r>
              <a:rPr lang="en-US" sz="1400" dirty="0">
                <a:latin typeface="Raleway" panose="020B0503030101060003" pitchFamily="34" charset="77"/>
              </a:rPr>
              <a:t> is totally transparent and ethical allowing Fashion-Enter to be the only factory in the UK with a leading status in the Fast Forward Audit.</a:t>
            </a:r>
          </a:p>
          <a:p>
            <a:pPr marL="285750" indent="-285750">
              <a:buFontTx/>
              <a:buChar char="-"/>
            </a:pPr>
            <a:endParaRPr lang="en-US" sz="1400" dirty="0">
              <a:latin typeface="Raleway" panose="020B0503030101060003" pitchFamily="34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Raleway" panose="020B0503030101060003" pitchFamily="34" charset="77"/>
              </a:rPr>
              <a:t>Galaxius</a:t>
            </a:r>
            <a:r>
              <a:rPr lang="en-US" sz="1400" dirty="0">
                <a:latin typeface="Raleway" panose="020B0503030101060003" pitchFamily="34" charset="77"/>
              </a:rPr>
              <a:t> is a on-line system where orders are tracked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Fabric &amp; trims are ordered through the system.  Once fabric &amp; trims arrive, you can upload delivery notes.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Size ratio order, cut quantity is listed on one page – allows you to follow through until order is dispatched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Operations are inputted into each style; a price is put against this operation and this is what the machinist is paid 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FE16CB-92E9-5D45-8677-79B0FF9C1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184" y="4405769"/>
            <a:ext cx="7372420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2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0C03A6-878C-E640-8814-21DEF0CC72CF}"/>
              </a:ext>
            </a:extLst>
          </p:cNvPr>
          <p:cNvSpPr txBox="1"/>
          <p:nvPr/>
        </p:nvSpPr>
        <p:spPr>
          <a:xfrm>
            <a:off x="431800" y="355600"/>
            <a:ext cx="1129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Once cutting figures are inputted, barcodes sheets are generated with the operations on.  One sheet is printed for each bundle and this stays with the bundle until garments are packed.  </a:t>
            </a:r>
          </a:p>
        </p:txBody>
      </p:sp>
      <p:pic>
        <p:nvPicPr>
          <p:cNvPr id="5" name="Picture 4" descr="A picture containing flower&#10;&#10;Description automatically generated">
            <a:extLst>
              <a:ext uri="{FF2B5EF4-FFF2-40B4-BE49-F238E27FC236}">
                <a16:creationId xmlns:a16="http://schemas.microsoft.com/office/drawing/2014/main" id="{AAB3995B-BD32-BB4C-B7B9-49621799D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833" y="1039139"/>
            <a:ext cx="4058334" cy="2038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A08675-5C3D-6145-8246-3AC0D60BC904}"/>
              </a:ext>
            </a:extLst>
          </p:cNvPr>
          <p:cNvSpPr txBox="1"/>
          <p:nvPr/>
        </p:nvSpPr>
        <p:spPr>
          <a:xfrm>
            <a:off x="494300" y="3223280"/>
            <a:ext cx="11290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Each operator has a mobile phone and scans in the bar code for each bundle providing a definitive time for each operation and machinist and the information is then stored on the cloud.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Scanning also allows you to see how far through machining a style is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726CE7-CE84-4B4F-BE8F-570DEB995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860" y="4173063"/>
            <a:ext cx="7178279" cy="238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81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89EDDE-B202-194E-A116-403288F8E08C}"/>
              </a:ext>
            </a:extLst>
          </p:cNvPr>
          <p:cNvSpPr txBox="1"/>
          <p:nvPr/>
        </p:nvSpPr>
        <p:spPr>
          <a:xfrm>
            <a:off x="494300" y="264180"/>
            <a:ext cx="11290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Machinists will  scan each bundle they machine, and this is what they are paid against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If any machining faults are found, </a:t>
            </a:r>
            <a:r>
              <a:rPr lang="en-US" sz="1400" dirty="0" err="1">
                <a:latin typeface="Raleway" panose="020B0503030101060003" pitchFamily="34" charset="77"/>
              </a:rPr>
              <a:t>Galaxius</a:t>
            </a:r>
            <a:r>
              <a:rPr lang="en-US" sz="1400" dirty="0">
                <a:latin typeface="Raleway" panose="020B0503030101060003" pitchFamily="34" charset="77"/>
              </a:rPr>
              <a:t> allows you to see which machinist has done the work; the bundle is then given back for repair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Raleway" panose="020B05030301010600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37A3E-C0F9-6644-9A8D-73CA24CC4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498" y="1017214"/>
            <a:ext cx="5301088" cy="2007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4FFFC-08CB-4E45-B0AF-4657A855DDE1}"/>
              </a:ext>
            </a:extLst>
          </p:cNvPr>
          <p:cNvSpPr txBox="1"/>
          <p:nvPr/>
        </p:nvSpPr>
        <p:spPr>
          <a:xfrm>
            <a:off x="494300" y="3224507"/>
            <a:ext cx="11290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Machinists will  scan each bundle they machine, and this is what they are paid against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aleway" panose="020B0503030101060003" pitchFamily="34" charset="77"/>
              </a:rPr>
              <a:t>If any machining faults are found, </a:t>
            </a:r>
            <a:r>
              <a:rPr lang="en-US" sz="1400" dirty="0" err="1">
                <a:latin typeface="Raleway" panose="020B0503030101060003" pitchFamily="34" charset="77"/>
              </a:rPr>
              <a:t>Galaxius</a:t>
            </a:r>
            <a:r>
              <a:rPr lang="en-US" sz="1400" dirty="0">
                <a:latin typeface="Raleway" panose="020B0503030101060003" pitchFamily="34" charset="77"/>
              </a:rPr>
              <a:t> allows you to see which machinist has done the work; the bundle is then given back for repair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Raleway" panose="020B0503030101060003" pitchFamily="34" charset="77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91E556-659F-B749-9966-4CD2C57E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932" y="4049103"/>
            <a:ext cx="4222135" cy="26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3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772401" y="476721"/>
            <a:ext cx="3345723" cy="5486400"/>
          </a:xfrm>
          <a:prstGeom prst="rect">
            <a:avLst/>
          </a:prstGeom>
          <a:solidFill>
            <a:srgbClr val="EEC0B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205" r="1205"/>
          <a:stretch>
            <a:fillRect/>
          </a:stretch>
        </p:blipFill>
        <p:spPr>
          <a:xfrm>
            <a:off x="8264610" y="929557"/>
            <a:ext cx="3241590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03325" y="332756"/>
            <a:ext cx="6207075" cy="5036709"/>
            <a:chOff x="108756" y="698665"/>
            <a:chExt cx="12414151" cy="10073417"/>
          </a:xfrm>
        </p:grpSpPr>
        <p:sp>
          <p:nvSpPr>
            <p:cNvPr id="5" name="TextBox 5"/>
            <p:cNvSpPr txBox="1"/>
            <p:nvPr/>
          </p:nvSpPr>
          <p:spPr>
            <a:xfrm>
              <a:off x="108756" y="698665"/>
              <a:ext cx="12414151" cy="1466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80"/>
                </a:lnSpc>
              </a:pPr>
              <a:r>
                <a:rPr lang="en-US" sz="5067" spc="51" dirty="0">
                  <a:solidFill>
                    <a:srgbClr val="050707"/>
                  </a:solidFill>
                  <a:latin typeface="Playfair Display Italics"/>
                </a:rPr>
                <a:t>Let's get social!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8756" y="2663175"/>
              <a:ext cx="11296551" cy="692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19"/>
                </a:lnSpc>
              </a:pPr>
              <a:r>
                <a:rPr lang="en-US" sz="2267" spc="159" dirty="0">
                  <a:solidFill>
                    <a:srgbClr val="050707"/>
                  </a:solidFill>
                  <a:latin typeface="Raleway Bold"/>
                </a:rPr>
                <a:t>CONTACT US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8756" y="4079225"/>
              <a:ext cx="11296551" cy="707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87"/>
                </a:lnSpc>
              </a:pPr>
              <a:r>
                <a:rPr lang="en-US" sz="2133" b="1" spc="128" dirty="0">
                  <a:solidFill>
                    <a:srgbClr val="050707"/>
                  </a:solidFill>
                  <a:latin typeface="Raleway"/>
                </a:rPr>
                <a:t>Headquarters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8756" y="4971631"/>
              <a:ext cx="11296551" cy="1371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1867" spc="19" dirty="0">
                  <a:solidFill>
                    <a:srgbClr val="050707"/>
                  </a:solidFill>
                  <a:latin typeface="Raleway"/>
                </a:rPr>
                <a:t>Unit 4, 13 &amp; 14 Crusader Estate, 167 Hermitage Road, London, N4 1LZ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8756" y="7002136"/>
              <a:ext cx="11296551" cy="707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87"/>
                </a:lnSpc>
              </a:pPr>
              <a:r>
                <a:rPr lang="en-US" sz="2133" b="1" spc="128" dirty="0">
                  <a:solidFill>
                    <a:srgbClr val="050707"/>
                  </a:solidFill>
                  <a:latin typeface="Raleway"/>
                </a:rPr>
                <a:t>Landline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8756" y="7894542"/>
              <a:ext cx="11296551" cy="653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1867" spc="19">
                  <a:solidFill>
                    <a:srgbClr val="050707"/>
                  </a:solidFill>
                  <a:latin typeface="Raleway"/>
                </a:rPr>
                <a:t>0208 809 3311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8756" y="9226548"/>
              <a:ext cx="11296551" cy="707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87"/>
                </a:lnSpc>
              </a:pPr>
              <a:r>
                <a:rPr lang="en-US" sz="2133" b="1" spc="128" dirty="0">
                  <a:solidFill>
                    <a:srgbClr val="050707"/>
                  </a:solidFill>
                  <a:latin typeface="Raleway"/>
                </a:rPr>
                <a:t>Email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8756" y="10118954"/>
              <a:ext cx="11296551" cy="653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1867" spc="19" dirty="0" err="1">
                  <a:solidFill>
                    <a:srgbClr val="050707"/>
                  </a:solidFill>
                  <a:latin typeface="Raleway"/>
                </a:rPr>
                <a:t>Education@fashion-enter.com</a:t>
              </a:r>
              <a:endParaRPr lang="en-US" sz="1867" spc="19" dirty="0">
                <a:solidFill>
                  <a:srgbClr val="050707"/>
                </a:solidFill>
                <a:latin typeface="Raleway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F9EEE49-3D4E-5442-965C-994D27EB266B}"/>
              </a:ext>
            </a:extLst>
          </p:cNvPr>
          <p:cNvSpPr txBox="1"/>
          <p:nvPr/>
        </p:nvSpPr>
        <p:spPr>
          <a:xfrm>
            <a:off x="11785600" y="649247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2BD572-843D-FC44-90F2-AA246766B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17648"/>
            <a:ext cx="6900333" cy="3979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094CD7-7436-5443-B13E-298E8A6C7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4" y="5671630"/>
            <a:ext cx="6900333" cy="39793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9963226-D739-2F4E-9BFD-AF578EA7F8D9}"/>
              </a:ext>
            </a:extLst>
          </p:cNvPr>
          <p:cNvSpPr/>
          <p:nvPr/>
        </p:nvSpPr>
        <p:spPr>
          <a:xfrm>
            <a:off x="914399" y="5715000"/>
            <a:ext cx="1981201" cy="397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67" b="1" dirty="0">
                <a:solidFill>
                  <a:schemeClr val="tx1"/>
                </a:solidFill>
                <a:latin typeface="HelloQueenie Medium" panose="02000603000000000000" pitchFamily="2" charset="0"/>
                <a:ea typeface="HelloQueenie Medium" panose="02000603000000000000" pitchFamily="2" charset="0"/>
              </a:rPr>
              <a:t>FASHIONTECHNOLOGYACADEM</a:t>
            </a:r>
            <a:r>
              <a:rPr lang="en-GB" sz="1333" b="1" dirty="0">
                <a:solidFill>
                  <a:schemeClr val="tx1"/>
                </a:solidFill>
                <a:latin typeface="HelloQueenie Medium" panose="02000603000000000000" pitchFamily="2" charset="0"/>
                <a:ea typeface="HelloQueenie Medium" panose="02000603000000000000" pitchFamily="2" charset="0"/>
              </a:rPr>
              <a:t>Y</a:t>
            </a:r>
            <a:endParaRPr lang="en-US" sz="1333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2FAA4C-843E-2B47-8F06-4730415A7A30}"/>
              </a:ext>
            </a:extLst>
          </p:cNvPr>
          <p:cNvSpPr/>
          <p:nvPr/>
        </p:nvSpPr>
        <p:spPr>
          <a:xfrm>
            <a:off x="2844800" y="5671630"/>
            <a:ext cx="1778000" cy="397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9C27AD-1900-FC40-92D6-BCC67C2CEBA9}"/>
              </a:ext>
            </a:extLst>
          </p:cNvPr>
          <p:cNvSpPr/>
          <p:nvPr/>
        </p:nvSpPr>
        <p:spPr>
          <a:xfrm>
            <a:off x="4530960" y="5747153"/>
            <a:ext cx="3055173" cy="397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9DC9B2-BF61-0B45-8ECE-FCB9EA6EC603}"/>
              </a:ext>
            </a:extLst>
          </p:cNvPr>
          <p:cNvSpPr/>
          <p:nvPr/>
        </p:nvSpPr>
        <p:spPr>
          <a:xfrm>
            <a:off x="3352800" y="5671630"/>
            <a:ext cx="1026294" cy="397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67" b="1" dirty="0">
                <a:solidFill>
                  <a:schemeClr val="tx1"/>
                </a:solidFill>
                <a:latin typeface="HelloQueenie Medium" panose="02000603000000000000" pitchFamily="2" charset="0"/>
                <a:ea typeface="HelloQueenie Medium" panose="02000603000000000000" pitchFamily="2" charset="0"/>
              </a:rPr>
              <a:t>@F</a:t>
            </a:r>
            <a:r>
              <a:rPr lang="en-GB" sz="1333" b="1" dirty="0">
                <a:solidFill>
                  <a:schemeClr val="tx1"/>
                </a:solidFill>
                <a:latin typeface="HelloQueenie Medium" panose="02000603000000000000" pitchFamily="2" charset="0"/>
                <a:ea typeface="HelloQueenie Medium" panose="02000603000000000000" pitchFamily="2" charset="0"/>
              </a:rPr>
              <a:t>TALONDON</a:t>
            </a:r>
            <a:endParaRPr lang="en-US" sz="1333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63178E7-B7AC-A840-9229-5A89A64FD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361" y="5747153"/>
            <a:ext cx="366023" cy="30501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A7FD080-3B82-9446-A45B-1973650BF118}"/>
              </a:ext>
            </a:extLst>
          </p:cNvPr>
          <p:cNvSpPr/>
          <p:nvPr/>
        </p:nvSpPr>
        <p:spPr>
          <a:xfrm>
            <a:off x="4826000" y="5654238"/>
            <a:ext cx="1026294" cy="397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67" b="1" dirty="0">
                <a:solidFill>
                  <a:schemeClr val="tx1"/>
                </a:solidFill>
                <a:latin typeface="HelloQueenie Medium" panose="02000603000000000000" pitchFamily="2" charset="0"/>
                <a:ea typeface="HelloQueenie Medium" panose="02000603000000000000" pitchFamily="2" charset="0"/>
              </a:rPr>
              <a:t>@F</a:t>
            </a:r>
            <a:r>
              <a:rPr lang="en-GB" sz="1333" b="1" dirty="0">
                <a:solidFill>
                  <a:schemeClr val="tx1"/>
                </a:solidFill>
                <a:latin typeface="HelloQueenie Medium" panose="02000603000000000000" pitchFamily="2" charset="0"/>
                <a:ea typeface="HelloQueenie Medium" panose="02000603000000000000" pitchFamily="2" charset="0"/>
              </a:rPr>
              <a:t>TALONDON</a:t>
            </a:r>
            <a:endParaRPr lang="en-US" sz="1333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ADA9DA4-E7DE-6043-A8C4-8137DCA29B80}"/>
              </a:ext>
            </a:extLst>
          </p:cNvPr>
          <p:cNvSpPr/>
          <p:nvPr/>
        </p:nvSpPr>
        <p:spPr>
          <a:xfrm>
            <a:off x="4775200" y="5669060"/>
            <a:ext cx="2287406" cy="397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67" b="1" dirty="0">
                <a:solidFill>
                  <a:schemeClr val="tx1"/>
                </a:solidFill>
                <a:latin typeface="HelloQueenie Medium" panose="02000603000000000000" pitchFamily="2" charset="0"/>
                <a:ea typeface="HelloQueenie Medium" panose="02000603000000000000" pitchFamily="2" charset="0"/>
              </a:rPr>
              <a:t>@FASHIONTECHNOLOGYACADEM</a:t>
            </a:r>
            <a:r>
              <a:rPr lang="en-GB" sz="1333" b="1" dirty="0">
                <a:solidFill>
                  <a:schemeClr val="tx1"/>
                </a:solidFill>
                <a:latin typeface="HelloQueenie Medium" panose="02000603000000000000" pitchFamily="2" charset="0"/>
                <a:ea typeface="HelloQueenie Medium" panose="02000603000000000000" pitchFamily="2" charset="0"/>
              </a:rPr>
              <a:t>Y</a:t>
            </a:r>
            <a:endParaRPr lang="en-US" sz="1333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6E314F-23CD-9141-9BC7-9BE8EDCC5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71562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33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400</Words>
  <Application>Microsoft Office PowerPoint</Application>
  <PresentationFormat>Widescreen</PresentationFormat>
  <Paragraphs>32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Calibri</vt:lpstr>
      <vt:lpstr>Calibri Light</vt:lpstr>
      <vt:lpstr>HelloQueenie Medium</vt:lpstr>
      <vt:lpstr>Playfair Display</vt:lpstr>
      <vt:lpstr>Playfair Display Italics</vt:lpstr>
      <vt:lpstr>Raleway</vt:lpstr>
      <vt:lpstr>Raleway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Fashion Enter</dc:creator>
  <cp:lastModifiedBy>Caroline Ash</cp:lastModifiedBy>
  <cp:revision>2</cp:revision>
  <dcterms:created xsi:type="dcterms:W3CDTF">2020-06-18T15:09:51Z</dcterms:created>
  <dcterms:modified xsi:type="dcterms:W3CDTF">2022-11-01T11:20:17Z</dcterms:modified>
</cp:coreProperties>
</file>