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658" r:id="rId3"/>
    <p:sldId id="657" r:id="rId4"/>
    <p:sldId id="662" r:id="rId5"/>
    <p:sldId id="656" r:id="rId6"/>
    <p:sldId id="381" r:id="rId7"/>
    <p:sldId id="345" r:id="rId8"/>
    <p:sldId id="360" r:id="rId9"/>
    <p:sldId id="626" r:id="rId10"/>
    <p:sldId id="266" r:id="rId11"/>
    <p:sldId id="260" r:id="rId12"/>
    <p:sldId id="267" r:id="rId13"/>
    <p:sldId id="256" r:id="rId14"/>
    <p:sldId id="660" r:id="rId15"/>
    <p:sldId id="661" r:id="rId16"/>
    <p:sldId id="638" r:id="rId17"/>
    <p:sldId id="639" r:id="rId18"/>
    <p:sldId id="663" r:id="rId19"/>
    <p:sldId id="664" r:id="rId20"/>
    <p:sldId id="64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405"/>
  </p:normalViewPr>
  <p:slideViewPr>
    <p:cSldViewPr snapToGrid="0">
      <p:cViewPr varScale="1">
        <p:scale>
          <a:sx n="131" d="100"/>
          <a:sy n="131" d="100"/>
        </p:scale>
        <p:origin x="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C9967-8130-FB28-E187-552B5399E1B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994454B-DC57-7884-73E5-0D0224600D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7DCC17F-FE58-5C3F-F1F0-19D54FA7B0ED}"/>
              </a:ext>
            </a:extLst>
          </p:cNvPr>
          <p:cNvSpPr>
            <a:spLocks noGrp="1"/>
          </p:cNvSpPr>
          <p:nvPr>
            <p:ph type="dt" sz="half" idx="10"/>
          </p:nvPr>
        </p:nvSpPr>
        <p:spPr/>
        <p:txBody>
          <a:bodyPr/>
          <a:lstStyle/>
          <a:p>
            <a:fld id="{047B1253-79A6-F84D-A7E1-E8958847A746}" type="datetimeFigureOut">
              <a:rPr lang="en-US" smtClean="0"/>
              <a:t>11/17/22</a:t>
            </a:fld>
            <a:endParaRPr lang="en-US"/>
          </a:p>
        </p:txBody>
      </p:sp>
      <p:sp>
        <p:nvSpPr>
          <p:cNvPr id="5" name="Footer Placeholder 4">
            <a:extLst>
              <a:ext uri="{FF2B5EF4-FFF2-40B4-BE49-F238E27FC236}">
                <a16:creationId xmlns:a16="http://schemas.microsoft.com/office/drawing/2014/main" id="{EC9B5302-202A-3296-4005-F5EC92891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569DB-2DDD-4B67-BE88-1AA8DA8A9B43}"/>
              </a:ext>
            </a:extLst>
          </p:cNvPr>
          <p:cNvSpPr>
            <a:spLocks noGrp="1"/>
          </p:cNvSpPr>
          <p:nvPr>
            <p:ph type="sldNum" sz="quarter" idx="12"/>
          </p:nvPr>
        </p:nvSpPr>
        <p:spPr/>
        <p:txBody>
          <a:bodyPr/>
          <a:lstStyle/>
          <a:p>
            <a:fld id="{CFC9532A-B7B8-F445-BA57-55ACA40F8DE2}" type="slidenum">
              <a:rPr lang="en-US" smtClean="0"/>
              <a:t>‹#›</a:t>
            </a:fld>
            <a:endParaRPr lang="en-US"/>
          </a:p>
        </p:txBody>
      </p:sp>
    </p:spTree>
    <p:extLst>
      <p:ext uri="{BB962C8B-B14F-4D97-AF65-F5344CB8AC3E}">
        <p14:creationId xmlns:p14="http://schemas.microsoft.com/office/powerpoint/2010/main" val="2113688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890F1-38BC-A6DC-738F-DBD898EFF4E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C738CB7-34F3-C80E-76EE-55D8FA4871C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0E5D61-91A3-F934-D545-A5C0A87A8D37}"/>
              </a:ext>
            </a:extLst>
          </p:cNvPr>
          <p:cNvSpPr>
            <a:spLocks noGrp="1"/>
          </p:cNvSpPr>
          <p:nvPr>
            <p:ph type="dt" sz="half" idx="10"/>
          </p:nvPr>
        </p:nvSpPr>
        <p:spPr/>
        <p:txBody>
          <a:bodyPr/>
          <a:lstStyle/>
          <a:p>
            <a:fld id="{047B1253-79A6-F84D-A7E1-E8958847A746}" type="datetimeFigureOut">
              <a:rPr lang="en-US" smtClean="0"/>
              <a:t>11/17/22</a:t>
            </a:fld>
            <a:endParaRPr lang="en-US"/>
          </a:p>
        </p:txBody>
      </p:sp>
      <p:sp>
        <p:nvSpPr>
          <p:cNvPr id="5" name="Footer Placeholder 4">
            <a:extLst>
              <a:ext uri="{FF2B5EF4-FFF2-40B4-BE49-F238E27FC236}">
                <a16:creationId xmlns:a16="http://schemas.microsoft.com/office/drawing/2014/main" id="{C8BF4084-CEAA-B0D2-6140-17FBAB63A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C95A5-810F-D5A0-7BC6-121B6F984A2F}"/>
              </a:ext>
            </a:extLst>
          </p:cNvPr>
          <p:cNvSpPr>
            <a:spLocks noGrp="1"/>
          </p:cNvSpPr>
          <p:nvPr>
            <p:ph type="sldNum" sz="quarter" idx="12"/>
          </p:nvPr>
        </p:nvSpPr>
        <p:spPr/>
        <p:txBody>
          <a:bodyPr/>
          <a:lstStyle/>
          <a:p>
            <a:fld id="{CFC9532A-B7B8-F445-BA57-55ACA40F8DE2}" type="slidenum">
              <a:rPr lang="en-US" smtClean="0"/>
              <a:t>‹#›</a:t>
            </a:fld>
            <a:endParaRPr lang="en-US"/>
          </a:p>
        </p:txBody>
      </p:sp>
    </p:spTree>
    <p:extLst>
      <p:ext uri="{BB962C8B-B14F-4D97-AF65-F5344CB8AC3E}">
        <p14:creationId xmlns:p14="http://schemas.microsoft.com/office/powerpoint/2010/main" val="134427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8CF3D5-6676-C1D5-2334-516D459FE1B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8BF367-4B7B-16CD-3BAB-3036B4CD4F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3837F57-7DAD-0024-E0CC-2B7D966A23EA}"/>
              </a:ext>
            </a:extLst>
          </p:cNvPr>
          <p:cNvSpPr>
            <a:spLocks noGrp="1"/>
          </p:cNvSpPr>
          <p:nvPr>
            <p:ph type="dt" sz="half" idx="10"/>
          </p:nvPr>
        </p:nvSpPr>
        <p:spPr/>
        <p:txBody>
          <a:bodyPr/>
          <a:lstStyle/>
          <a:p>
            <a:fld id="{047B1253-79A6-F84D-A7E1-E8958847A746}" type="datetimeFigureOut">
              <a:rPr lang="en-US" smtClean="0"/>
              <a:t>11/17/22</a:t>
            </a:fld>
            <a:endParaRPr lang="en-US"/>
          </a:p>
        </p:txBody>
      </p:sp>
      <p:sp>
        <p:nvSpPr>
          <p:cNvPr id="5" name="Footer Placeholder 4">
            <a:extLst>
              <a:ext uri="{FF2B5EF4-FFF2-40B4-BE49-F238E27FC236}">
                <a16:creationId xmlns:a16="http://schemas.microsoft.com/office/drawing/2014/main" id="{429DA9A6-BB2C-0460-6EC7-C6A32630DB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8E4A9-70EC-0E92-2C97-DF25B69A157B}"/>
              </a:ext>
            </a:extLst>
          </p:cNvPr>
          <p:cNvSpPr>
            <a:spLocks noGrp="1"/>
          </p:cNvSpPr>
          <p:nvPr>
            <p:ph type="sldNum" sz="quarter" idx="12"/>
          </p:nvPr>
        </p:nvSpPr>
        <p:spPr/>
        <p:txBody>
          <a:bodyPr/>
          <a:lstStyle/>
          <a:p>
            <a:fld id="{CFC9532A-B7B8-F445-BA57-55ACA40F8DE2}" type="slidenum">
              <a:rPr lang="en-US" smtClean="0"/>
              <a:t>‹#›</a:t>
            </a:fld>
            <a:endParaRPr lang="en-US"/>
          </a:p>
        </p:txBody>
      </p:sp>
    </p:spTree>
    <p:extLst>
      <p:ext uri="{BB962C8B-B14F-4D97-AF65-F5344CB8AC3E}">
        <p14:creationId xmlns:p14="http://schemas.microsoft.com/office/powerpoint/2010/main" val="1522926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14A5-2FDA-6F35-EC2C-EF1920A46E7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E3160BE-973A-B868-CEFD-10D32763A42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51E34C-8833-14C0-F6CA-3937D78B9D93}"/>
              </a:ext>
            </a:extLst>
          </p:cNvPr>
          <p:cNvSpPr>
            <a:spLocks noGrp="1"/>
          </p:cNvSpPr>
          <p:nvPr>
            <p:ph type="dt" sz="half" idx="10"/>
          </p:nvPr>
        </p:nvSpPr>
        <p:spPr/>
        <p:txBody>
          <a:bodyPr/>
          <a:lstStyle/>
          <a:p>
            <a:fld id="{047B1253-79A6-F84D-A7E1-E8958847A746}" type="datetimeFigureOut">
              <a:rPr lang="en-US" smtClean="0"/>
              <a:t>11/17/22</a:t>
            </a:fld>
            <a:endParaRPr lang="en-US"/>
          </a:p>
        </p:txBody>
      </p:sp>
      <p:sp>
        <p:nvSpPr>
          <p:cNvPr id="5" name="Footer Placeholder 4">
            <a:extLst>
              <a:ext uri="{FF2B5EF4-FFF2-40B4-BE49-F238E27FC236}">
                <a16:creationId xmlns:a16="http://schemas.microsoft.com/office/drawing/2014/main" id="{DA324FDD-39CF-6F9F-DF87-07120BE1E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E855A3-0B51-CD86-9534-09DAF7B82483}"/>
              </a:ext>
            </a:extLst>
          </p:cNvPr>
          <p:cNvSpPr>
            <a:spLocks noGrp="1"/>
          </p:cNvSpPr>
          <p:nvPr>
            <p:ph type="sldNum" sz="quarter" idx="12"/>
          </p:nvPr>
        </p:nvSpPr>
        <p:spPr/>
        <p:txBody>
          <a:bodyPr/>
          <a:lstStyle/>
          <a:p>
            <a:fld id="{CFC9532A-B7B8-F445-BA57-55ACA40F8DE2}" type="slidenum">
              <a:rPr lang="en-US" smtClean="0"/>
              <a:t>‹#›</a:t>
            </a:fld>
            <a:endParaRPr lang="en-US"/>
          </a:p>
        </p:txBody>
      </p:sp>
    </p:spTree>
    <p:extLst>
      <p:ext uri="{BB962C8B-B14F-4D97-AF65-F5344CB8AC3E}">
        <p14:creationId xmlns:p14="http://schemas.microsoft.com/office/powerpoint/2010/main" val="327756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38974-660F-5736-BCA6-FF9644BD032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6334424-F214-0F9E-5DF3-C6BFB16433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DF32D30-EC09-A0FD-B7C0-858F7D78B1CF}"/>
              </a:ext>
            </a:extLst>
          </p:cNvPr>
          <p:cNvSpPr>
            <a:spLocks noGrp="1"/>
          </p:cNvSpPr>
          <p:nvPr>
            <p:ph type="dt" sz="half" idx="10"/>
          </p:nvPr>
        </p:nvSpPr>
        <p:spPr/>
        <p:txBody>
          <a:bodyPr/>
          <a:lstStyle/>
          <a:p>
            <a:fld id="{047B1253-79A6-F84D-A7E1-E8958847A746}" type="datetimeFigureOut">
              <a:rPr lang="en-US" smtClean="0"/>
              <a:t>11/17/22</a:t>
            </a:fld>
            <a:endParaRPr lang="en-US"/>
          </a:p>
        </p:txBody>
      </p:sp>
      <p:sp>
        <p:nvSpPr>
          <p:cNvPr id="5" name="Footer Placeholder 4">
            <a:extLst>
              <a:ext uri="{FF2B5EF4-FFF2-40B4-BE49-F238E27FC236}">
                <a16:creationId xmlns:a16="http://schemas.microsoft.com/office/drawing/2014/main" id="{14743B51-3958-284D-1F86-A111C2915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A16306-8153-28DC-705F-4D9336F068FB}"/>
              </a:ext>
            </a:extLst>
          </p:cNvPr>
          <p:cNvSpPr>
            <a:spLocks noGrp="1"/>
          </p:cNvSpPr>
          <p:nvPr>
            <p:ph type="sldNum" sz="quarter" idx="12"/>
          </p:nvPr>
        </p:nvSpPr>
        <p:spPr/>
        <p:txBody>
          <a:bodyPr/>
          <a:lstStyle/>
          <a:p>
            <a:fld id="{CFC9532A-B7B8-F445-BA57-55ACA40F8DE2}" type="slidenum">
              <a:rPr lang="en-US" smtClean="0"/>
              <a:t>‹#›</a:t>
            </a:fld>
            <a:endParaRPr lang="en-US"/>
          </a:p>
        </p:txBody>
      </p:sp>
    </p:spTree>
    <p:extLst>
      <p:ext uri="{BB962C8B-B14F-4D97-AF65-F5344CB8AC3E}">
        <p14:creationId xmlns:p14="http://schemas.microsoft.com/office/powerpoint/2010/main" val="808987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7DB6F-B163-828A-76BE-95C37E1C93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5F67D17-A84D-FD29-D967-5851F3ADF13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F796A0F-99A3-2136-9AA1-B5B5379BCE0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C0A050E-A07B-7792-3533-F86C1167F384}"/>
              </a:ext>
            </a:extLst>
          </p:cNvPr>
          <p:cNvSpPr>
            <a:spLocks noGrp="1"/>
          </p:cNvSpPr>
          <p:nvPr>
            <p:ph type="dt" sz="half" idx="10"/>
          </p:nvPr>
        </p:nvSpPr>
        <p:spPr/>
        <p:txBody>
          <a:bodyPr/>
          <a:lstStyle/>
          <a:p>
            <a:fld id="{047B1253-79A6-F84D-A7E1-E8958847A746}" type="datetimeFigureOut">
              <a:rPr lang="en-US" smtClean="0"/>
              <a:t>11/17/22</a:t>
            </a:fld>
            <a:endParaRPr lang="en-US"/>
          </a:p>
        </p:txBody>
      </p:sp>
      <p:sp>
        <p:nvSpPr>
          <p:cNvPr id="6" name="Footer Placeholder 5">
            <a:extLst>
              <a:ext uri="{FF2B5EF4-FFF2-40B4-BE49-F238E27FC236}">
                <a16:creationId xmlns:a16="http://schemas.microsoft.com/office/drawing/2014/main" id="{49C3D420-EE25-7696-B020-9017D1656A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F230D4-8FF7-ABC9-84E7-2ABE5F287BAC}"/>
              </a:ext>
            </a:extLst>
          </p:cNvPr>
          <p:cNvSpPr>
            <a:spLocks noGrp="1"/>
          </p:cNvSpPr>
          <p:nvPr>
            <p:ph type="sldNum" sz="quarter" idx="12"/>
          </p:nvPr>
        </p:nvSpPr>
        <p:spPr/>
        <p:txBody>
          <a:bodyPr/>
          <a:lstStyle/>
          <a:p>
            <a:fld id="{CFC9532A-B7B8-F445-BA57-55ACA40F8DE2}" type="slidenum">
              <a:rPr lang="en-US" smtClean="0"/>
              <a:t>‹#›</a:t>
            </a:fld>
            <a:endParaRPr lang="en-US"/>
          </a:p>
        </p:txBody>
      </p:sp>
    </p:spTree>
    <p:extLst>
      <p:ext uri="{BB962C8B-B14F-4D97-AF65-F5344CB8AC3E}">
        <p14:creationId xmlns:p14="http://schemas.microsoft.com/office/powerpoint/2010/main" val="357927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AF95-B725-E3EC-282F-2095C15684F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5FAAC92-D83B-E11E-80BE-2A2AE50DAA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169AC04-95D8-D314-021E-2666CCA0C9D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AAA4E13-9679-2322-087E-A923A1B822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886FED8-0D1A-F875-B78C-2F56DE9D09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8D2D6F3-5617-F320-16EB-3002569139C1}"/>
              </a:ext>
            </a:extLst>
          </p:cNvPr>
          <p:cNvSpPr>
            <a:spLocks noGrp="1"/>
          </p:cNvSpPr>
          <p:nvPr>
            <p:ph type="dt" sz="half" idx="10"/>
          </p:nvPr>
        </p:nvSpPr>
        <p:spPr/>
        <p:txBody>
          <a:bodyPr/>
          <a:lstStyle/>
          <a:p>
            <a:fld id="{047B1253-79A6-F84D-A7E1-E8958847A746}" type="datetimeFigureOut">
              <a:rPr lang="en-US" smtClean="0"/>
              <a:t>11/17/22</a:t>
            </a:fld>
            <a:endParaRPr lang="en-US"/>
          </a:p>
        </p:txBody>
      </p:sp>
      <p:sp>
        <p:nvSpPr>
          <p:cNvPr id="8" name="Footer Placeholder 7">
            <a:extLst>
              <a:ext uri="{FF2B5EF4-FFF2-40B4-BE49-F238E27FC236}">
                <a16:creationId xmlns:a16="http://schemas.microsoft.com/office/drawing/2014/main" id="{2F543405-E0B6-A426-05A0-9704767B96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7E1B77-F123-1682-0228-71D003523C8F}"/>
              </a:ext>
            </a:extLst>
          </p:cNvPr>
          <p:cNvSpPr>
            <a:spLocks noGrp="1"/>
          </p:cNvSpPr>
          <p:nvPr>
            <p:ph type="sldNum" sz="quarter" idx="12"/>
          </p:nvPr>
        </p:nvSpPr>
        <p:spPr/>
        <p:txBody>
          <a:bodyPr/>
          <a:lstStyle/>
          <a:p>
            <a:fld id="{CFC9532A-B7B8-F445-BA57-55ACA40F8DE2}" type="slidenum">
              <a:rPr lang="en-US" smtClean="0"/>
              <a:t>‹#›</a:t>
            </a:fld>
            <a:endParaRPr lang="en-US"/>
          </a:p>
        </p:txBody>
      </p:sp>
    </p:spTree>
    <p:extLst>
      <p:ext uri="{BB962C8B-B14F-4D97-AF65-F5344CB8AC3E}">
        <p14:creationId xmlns:p14="http://schemas.microsoft.com/office/powerpoint/2010/main" val="230755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7490A-491E-A2C1-4187-BB3986D985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4B2ADE8-DB66-903E-B89E-B3DC8D9CBE3D}"/>
              </a:ext>
            </a:extLst>
          </p:cNvPr>
          <p:cNvSpPr>
            <a:spLocks noGrp="1"/>
          </p:cNvSpPr>
          <p:nvPr>
            <p:ph type="dt" sz="half" idx="10"/>
          </p:nvPr>
        </p:nvSpPr>
        <p:spPr/>
        <p:txBody>
          <a:bodyPr/>
          <a:lstStyle/>
          <a:p>
            <a:fld id="{047B1253-79A6-F84D-A7E1-E8958847A746}" type="datetimeFigureOut">
              <a:rPr lang="en-US" smtClean="0"/>
              <a:t>11/17/22</a:t>
            </a:fld>
            <a:endParaRPr lang="en-US"/>
          </a:p>
        </p:txBody>
      </p:sp>
      <p:sp>
        <p:nvSpPr>
          <p:cNvPr id="4" name="Footer Placeholder 3">
            <a:extLst>
              <a:ext uri="{FF2B5EF4-FFF2-40B4-BE49-F238E27FC236}">
                <a16:creationId xmlns:a16="http://schemas.microsoft.com/office/drawing/2014/main" id="{058888CA-EA66-4895-77B9-7FBD558D9A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A4CC60-0036-026C-6434-75C7EC745D58}"/>
              </a:ext>
            </a:extLst>
          </p:cNvPr>
          <p:cNvSpPr>
            <a:spLocks noGrp="1"/>
          </p:cNvSpPr>
          <p:nvPr>
            <p:ph type="sldNum" sz="quarter" idx="12"/>
          </p:nvPr>
        </p:nvSpPr>
        <p:spPr/>
        <p:txBody>
          <a:bodyPr/>
          <a:lstStyle/>
          <a:p>
            <a:fld id="{CFC9532A-B7B8-F445-BA57-55ACA40F8DE2}" type="slidenum">
              <a:rPr lang="en-US" smtClean="0"/>
              <a:t>‹#›</a:t>
            </a:fld>
            <a:endParaRPr lang="en-US"/>
          </a:p>
        </p:txBody>
      </p:sp>
    </p:spTree>
    <p:extLst>
      <p:ext uri="{BB962C8B-B14F-4D97-AF65-F5344CB8AC3E}">
        <p14:creationId xmlns:p14="http://schemas.microsoft.com/office/powerpoint/2010/main" val="64103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7BC156-3B27-E796-9054-685BB0930404}"/>
              </a:ext>
            </a:extLst>
          </p:cNvPr>
          <p:cNvSpPr>
            <a:spLocks noGrp="1"/>
          </p:cNvSpPr>
          <p:nvPr>
            <p:ph type="dt" sz="half" idx="10"/>
          </p:nvPr>
        </p:nvSpPr>
        <p:spPr/>
        <p:txBody>
          <a:bodyPr/>
          <a:lstStyle/>
          <a:p>
            <a:fld id="{047B1253-79A6-F84D-A7E1-E8958847A746}" type="datetimeFigureOut">
              <a:rPr lang="en-US" smtClean="0"/>
              <a:t>11/17/22</a:t>
            </a:fld>
            <a:endParaRPr lang="en-US"/>
          </a:p>
        </p:txBody>
      </p:sp>
      <p:sp>
        <p:nvSpPr>
          <p:cNvPr id="3" name="Footer Placeholder 2">
            <a:extLst>
              <a:ext uri="{FF2B5EF4-FFF2-40B4-BE49-F238E27FC236}">
                <a16:creationId xmlns:a16="http://schemas.microsoft.com/office/drawing/2014/main" id="{8803CDD5-B5D8-44C7-882B-8622F0CE76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63DF98-3A95-150B-5B20-18778CD968E5}"/>
              </a:ext>
            </a:extLst>
          </p:cNvPr>
          <p:cNvSpPr>
            <a:spLocks noGrp="1"/>
          </p:cNvSpPr>
          <p:nvPr>
            <p:ph type="sldNum" sz="quarter" idx="12"/>
          </p:nvPr>
        </p:nvSpPr>
        <p:spPr/>
        <p:txBody>
          <a:bodyPr/>
          <a:lstStyle/>
          <a:p>
            <a:fld id="{CFC9532A-B7B8-F445-BA57-55ACA40F8DE2}" type="slidenum">
              <a:rPr lang="en-US" smtClean="0"/>
              <a:t>‹#›</a:t>
            </a:fld>
            <a:endParaRPr lang="en-US"/>
          </a:p>
        </p:txBody>
      </p:sp>
    </p:spTree>
    <p:extLst>
      <p:ext uri="{BB962C8B-B14F-4D97-AF65-F5344CB8AC3E}">
        <p14:creationId xmlns:p14="http://schemas.microsoft.com/office/powerpoint/2010/main" val="310620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F641F-8C8A-FA3D-BCBB-3BF9D512EDF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B4080A6-D92F-C44F-7291-4907E8037C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32ACCD0-6C78-087F-D46C-48EFC4012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2A7892-61AD-CAEB-9072-085713C8F8B4}"/>
              </a:ext>
            </a:extLst>
          </p:cNvPr>
          <p:cNvSpPr>
            <a:spLocks noGrp="1"/>
          </p:cNvSpPr>
          <p:nvPr>
            <p:ph type="dt" sz="half" idx="10"/>
          </p:nvPr>
        </p:nvSpPr>
        <p:spPr/>
        <p:txBody>
          <a:bodyPr/>
          <a:lstStyle/>
          <a:p>
            <a:fld id="{047B1253-79A6-F84D-A7E1-E8958847A746}" type="datetimeFigureOut">
              <a:rPr lang="en-US" smtClean="0"/>
              <a:t>11/17/22</a:t>
            </a:fld>
            <a:endParaRPr lang="en-US"/>
          </a:p>
        </p:txBody>
      </p:sp>
      <p:sp>
        <p:nvSpPr>
          <p:cNvPr id="6" name="Footer Placeholder 5">
            <a:extLst>
              <a:ext uri="{FF2B5EF4-FFF2-40B4-BE49-F238E27FC236}">
                <a16:creationId xmlns:a16="http://schemas.microsoft.com/office/drawing/2014/main" id="{F95CFD56-7193-A767-2DEF-D93E395020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CCB380-F1E5-4CAD-A4FD-E0DF8ACBF7B7}"/>
              </a:ext>
            </a:extLst>
          </p:cNvPr>
          <p:cNvSpPr>
            <a:spLocks noGrp="1"/>
          </p:cNvSpPr>
          <p:nvPr>
            <p:ph type="sldNum" sz="quarter" idx="12"/>
          </p:nvPr>
        </p:nvSpPr>
        <p:spPr/>
        <p:txBody>
          <a:bodyPr/>
          <a:lstStyle/>
          <a:p>
            <a:fld id="{CFC9532A-B7B8-F445-BA57-55ACA40F8DE2}" type="slidenum">
              <a:rPr lang="en-US" smtClean="0"/>
              <a:t>‹#›</a:t>
            </a:fld>
            <a:endParaRPr lang="en-US"/>
          </a:p>
        </p:txBody>
      </p:sp>
    </p:spTree>
    <p:extLst>
      <p:ext uri="{BB962C8B-B14F-4D97-AF65-F5344CB8AC3E}">
        <p14:creationId xmlns:p14="http://schemas.microsoft.com/office/powerpoint/2010/main" val="145958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6250-3DD1-029C-BC7C-2EE23FA69B5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67B2E1B-1632-FF61-71B6-35E2E8BEAC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1D285C-3341-DBC3-9153-F193D13CA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D82684C-88BC-FA7F-7B18-AE85452E8303}"/>
              </a:ext>
            </a:extLst>
          </p:cNvPr>
          <p:cNvSpPr>
            <a:spLocks noGrp="1"/>
          </p:cNvSpPr>
          <p:nvPr>
            <p:ph type="dt" sz="half" idx="10"/>
          </p:nvPr>
        </p:nvSpPr>
        <p:spPr/>
        <p:txBody>
          <a:bodyPr/>
          <a:lstStyle/>
          <a:p>
            <a:fld id="{047B1253-79A6-F84D-A7E1-E8958847A746}" type="datetimeFigureOut">
              <a:rPr lang="en-US" smtClean="0"/>
              <a:t>11/17/22</a:t>
            </a:fld>
            <a:endParaRPr lang="en-US"/>
          </a:p>
        </p:txBody>
      </p:sp>
      <p:sp>
        <p:nvSpPr>
          <p:cNvPr id="6" name="Footer Placeholder 5">
            <a:extLst>
              <a:ext uri="{FF2B5EF4-FFF2-40B4-BE49-F238E27FC236}">
                <a16:creationId xmlns:a16="http://schemas.microsoft.com/office/drawing/2014/main" id="{F8D0EAD6-4782-4380-22D6-4A7829D1AF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B39D7-1843-A9AD-BA24-B95D7373242D}"/>
              </a:ext>
            </a:extLst>
          </p:cNvPr>
          <p:cNvSpPr>
            <a:spLocks noGrp="1"/>
          </p:cNvSpPr>
          <p:nvPr>
            <p:ph type="sldNum" sz="quarter" idx="12"/>
          </p:nvPr>
        </p:nvSpPr>
        <p:spPr/>
        <p:txBody>
          <a:bodyPr/>
          <a:lstStyle/>
          <a:p>
            <a:fld id="{CFC9532A-B7B8-F445-BA57-55ACA40F8DE2}" type="slidenum">
              <a:rPr lang="en-US" smtClean="0"/>
              <a:t>‹#›</a:t>
            </a:fld>
            <a:endParaRPr lang="en-US"/>
          </a:p>
        </p:txBody>
      </p:sp>
    </p:spTree>
    <p:extLst>
      <p:ext uri="{BB962C8B-B14F-4D97-AF65-F5344CB8AC3E}">
        <p14:creationId xmlns:p14="http://schemas.microsoft.com/office/powerpoint/2010/main" val="4145243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31AEB5-9A73-6215-B170-E4C3456170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0FA54D9-4F84-BFC5-6835-CE683B4303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03F67A-77D1-B349-C84C-A669D431E5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B1253-79A6-F84D-A7E1-E8958847A746}" type="datetimeFigureOut">
              <a:rPr lang="en-US" smtClean="0"/>
              <a:t>11/17/22</a:t>
            </a:fld>
            <a:endParaRPr lang="en-US"/>
          </a:p>
        </p:txBody>
      </p:sp>
      <p:sp>
        <p:nvSpPr>
          <p:cNvPr id="5" name="Footer Placeholder 4">
            <a:extLst>
              <a:ext uri="{FF2B5EF4-FFF2-40B4-BE49-F238E27FC236}">
                <a16:creationId xmlns:a16="http://schemas.microsoft.com/office/drawing/2014/main" id="{BBD6E3BD-0004-8775-90C3-D7683A725E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3193B1-DF9A-0906-B8C6-E5366330C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9532A-B7B8-F445-BA57-55ACA40F8DE2}" type="slidenum">
              <a:rPr lang="en-US" smtClean="0"/>
              <a:t>‹#›</a:t>
            </a:fld>
            <a:endParaRPr lang="en-US"/>
          </a:p>
        </p:txBody>
      </p:sp>
    </p:spTree>
    <p:extLst>
      <p:ext uri="{BB962C8B-B14F-4D97-AF65-F5344CB8AC3E}">
        <p14:creationId xmlns:p14="http://schemas.microsoft.com/office/powerpoint/2010/main" val="4289071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tif"/><Relationship Id="rId7"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tif"/><Relationship Id="rId5" Type="http://schemas.openxmlformats.org/officeDocument/2006/relationships/image" Target="../media/image12.tif"/><Relationship Id="rId4" Type="http://schemas.openxmlformats.org/officeDocument/2006/relationships/image" Target="../media/image11.ti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ideo" Target="https://www.youtube.com/embed/ps_pB2OeGMw?feature=oembed" TargetMode="External"/><Relationship Id="rId5" Type="http://schemas.openxmlformats.org/officeDocument/2006/relationships/image" Target="../media/image17.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eunomia.co.uk/modulated-fees-and-how-they-work/"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3tB__1OA5AQ"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AutoShape 2"/>
          <p:cNvSpPr/>
          <p:nvPr/>
        </p:nvSpPr>
        <p:spPr>
          <a:xfrm>
            <a:off x="-298097" y="-355407"/>
            <a:ext cx="12788193" cy="4345711"/>
          </a:xfrm>
          <a:prstGeom prst="rect">
            <a:avLst/>
          </a:prstGeom>
          <a:solidFill>
            <a:srgbClr val="EEC0BF">
              <a:alpha val="73725"/>
            </a:srgbClr>
          </a:solidFill>
          <a:ln w="12700">
            <a:miter lim="400000"/>
          </a:ln>
        </p:spPr>
        <p:txBody>
          <a:bodyPr lIns="45719" rIns="45719"/>
          <a:lstStyle/>
          <a:p>
            <a:endParaRPr dirty="0"/>
          </a:p>
        </p:txBody>
      </p:sp>
      <p:sp>
        <p:nvSpPr>
          <p:cNvPr id="95" name="TextBox 4"/>
          <p:cNvSpPr txBox="1"/>
          <p:nvPr/>
        </p:nvSpPr>
        <p:spPr>
          <a:xfrm>
            <a:off x="685799" y="3032673"/>
            <a:ext cx="10820400" cy="25019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ts val="8100"/>
              </a:lnSpc>
              <a:defRPr sz="5300">
                <a:solidFill>
                  <a:srgbClr val="050707"/>
                </a:solidFill>
                <a:latin typeface="Playfair Display Bold Italics"/>
                <a:ea typeface="Playfair Display Bold Italics"/>
                <a:cs typeface="Playfair Display Bold Italics"/>
                <a:sym typeface="Playfair Display Bold Italics"/>
              </a:defRPr>
            </a:pPr>
            <a:r>
              <a:rPr dirty="0"/>
              <a:t>Fashion-Enter LTD</a:t>
            </a:r>
          </a:p>
          <a:p>
            <a:pPr>
              <a:lnSpc>
                <a:spcPts val="6000"/>
              </a:lnSpc>
              <a:defRPr sz="4000">
                <a:latin typeface="Playfair Display"/>
                <a:ea typeface="Playfair Display"/>
                <a:cs typeface="Playfair Display"/>
                <a:sym typeface="Playfair Display"/>
              </a:defRPr>
            </a:pPr>
            <a:r>
              <a:rPr lang="en-GB" b="0" i="0" dirty="0">
                <a:solidFill>
                  <a:srgbClr val="000000"/>
                </a:solidFill>
                <a:effectLst/>
                <a:latin typeface="Arial" panose="020B0604020202020204" pitchFamily="34" charset="0"/>
              </a:rPr>
              <a:t>Greenwashing &amp; Sustainability</a:t>
            </a:r>
          </a:p>
          <a:p>
            <a:pPr>
              <a:lnSpc>
                <a:spcPts val="6000"/>
              </a:lnSpc>
              <a:defRPr sz="4000">
                <a:latin typeface="Playfair Display"/>
                <a:ea typeface="Playfair Display"/>
                <a:cs typeface="Playfair Display"/>
                <a:sym typeface="Playfair Display"/>
              </a:defRPr>
            </a:pPr>
            <a:r>
              <a:rPr lang="en-GB" b="1" i="1" dirty="0">
                <a:solidFill>
                  <a:srgbClr val="000000"/>
                </a:solidFill>
                <a:effectLst/>
                <a:latin typeface="Arial" panose="020B0604020202020204" pitchFamily="34" charset="0"/>
              </a:rPr>
              <a:t>CEO, Jennifer Holloway</a:t>
            </a:r>
            <a:endParaRPr b="1" i="1" dirty="0"/>
          </a:p>
        </p:txBody>
      </p:sp>
      <p:sp>
        <p:nvSpPr>
          <p:cNvPr id="96" name="TextBox 7"/>
          <p:cNvSpPr txBox="1"/>
          <p:nvPr/>
        </p:nvSpPr>
        <p:spPr>
          <a:xfrm>
            <a:off x="7147132" y="641349"/>
            <a:ext cx="4359069" cy="355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lnSpc>
                <a:spcPts val="2900"/>
              </a:lnSpc>
              <a:defRPr sz="2100" spc="234">
                <a:solidFill>
                  <a:srgbClr val="050707"/>
                </a:solidFill>
                <a:latin typeface="Raleway"/>
                <a:ea typeface="Raleway"/>
                <a:cs typeface="Raleway"/>
                <a:sym typeface="Raleway"/>
              </a:defRPr>
            </a:lvl1pPr>
          </a:lstStyle>
          <a:p>
            <a:r>
              <a:rPr lang="en-GB" dirty="0"/>
              <a:t>November </a:t>
            </a:r>
            <a:r>
              <a:rPr dirty="0"/>
              <a:t>202</a:t>
            </a:r>
            <a:r>
              <a:rPr lang="en-GB" dirty="0"/>
              <a:t>2</a:t>
            </a:r>
            <a:endParaRPr dirty="0"/>
          </a:p>
        </p:txBody>
      </p:sp>
      <p:pic>
        <p:nvPicPr>
          <p:cNvPr id="3" name="Picture 2">
            <a:extLst>
              <a:ext uri="{FF2B5EF4-FFF2-40B4-BE49-F238E27FC236}">
                <a16:creationId xmlns:a16="http://schemas.microsoft.com/office/drawing/2014/main" id="{1BFDFB42-EC10-6442-8334-7B523A852AA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7505" y="6227068"/>
            <a:ext cx="11859787" cy="5156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descr="Picture 13">
            <a:extLst>
              <a:ext uri="{FF2B5EF4-FFF2-40B4-BE49-F238E27FC236}">
                <a16:creationId xmlns:a16="http://schemas.microsoft.com/office/drawing/2014/main" id="{4742BB8D-E269-0814-28DE-AEDC6D6F6E2D}"/>
              </a:ext>
            </a:extLst>
          </p:cNvPr>
          <p:cNvPicPr>
            <a:picLocks noChangeAspect="1"/>
          </p:cNvPicPr>
          <p:nvPr/>
        </p:nvPicPr>
        <p:blipFill>
          <a:blip r:embed="rId2"/>
          <a:stretch>
            <a:fillRect/>
          </a:stretch>
        </p:blipFill>
        <p:spPr>
          <a:xfrm>
            <a:off x="118754" y="25424"/>
            <a:ext cx="11982202" cy="1800201"/>
          </a:xfrm>
          <a:prstGeom prst="rect">
            <a:avLst/>
          </a:prstGeom>
          <a:ln w="12700">
            <a:miter lim="400000"/>
          </a:ln>
        </p:spPr>
      </p:pic>
      <p:pic>
        <p:nvPicPr>
          <p:cNvPr id="130" name="Image" descr="Image"/>
          <p:cNvPicPr>
            <a:picLocks noChangeAspect="1"/>
          </p:cNvPicPr>
          <p:nvPr/>
        </p:nvPicPr>
        <p:blipFill>
          <a:blip r:embed="rId3"/>
          <a:stretch>
            <a:fillRect/>
          </a:stretch>
        </p:blipFill>
        <p:spPr>
          <a:xfrm>
            <a:off x="650834" y="1772816"/>
            <a:ext cx="3918167" cy="1102795"/>
          </a:xfrm>
          <a:prstGeom prst="rect">
            <a:avLst/>
          </a:prstGeom>
          <a:ln w="12700">
            <a:miter lim="400000"/>
          </a:ln>
        </p:spPr>
      </p:pic>
      <p:pic>
        <p:nvPicPr>
          <p:cNvPr id="131" name="Image" descr="Image"/>
          <p:cNvPicPr>
            <a:picLocks noChangeAspect="1"/>
          </p:cNvPicPr>
          <p:nvPr/>
        </p:nvPicPr>
        <p:blipFill>
          <a:blip r:embed="rId4"/>
          <a:stretch>
            <a:fillRect/>
          </a:stretch>
        </p:blipFill>
        <p:spPr>
          <a:xfrm>
            <a:off x="786783" y="2914845"/>
            <a:ext cx="3888803" cy="1102796"/>
          </a:xfrm>
          <a:prstGeom prst="rect">
            <a:avLst/>
          </a:prstGeom>
          <a:ln w="12700">
            <a:miter lim="400000"/>
          </a:ln>
        </p:spPr>
      </p:pic>
      <p:pic>
        <p:nvPicPr>
          <p:cNvPr id="132" name="Image" descr="Image"/>
          <p:cNvPicPr>
            <a:picLocks noChangeAspect="1"/>
          </p:cNvPicPr>
          <p:nvPr/>
        </p:nvPicPr>
        <p:blipFill>
          <a:blip r:embed="rId5"/>
          <a:stretch>
            <a:fillRect/>
          </a:stretch>
        </p:blipFill>
        <p:spPr>
          <a:xfrm>
            <a:off x="227704" y="4037424"/>
            <a:ext cx="4783885" cy="1340776"/>
          </a:xfrm>
          <a:prstGeom prst="rect">
            <a:avLst/>
          </a:prstGeom>
          <a:ln w="12700">
            <a:miter lim="400000"/>
          </a:ln>
        </p:spPr>
      </p:pic>
      <p:pic>
        <p:nvPicPr>
          <p:cNvPr id="133" name="Image" descr="Image"/>
          <p:cNvPicPr>
            <a:picLocks noChangeAspect="1"/>
          </p:cNvPicPr>
          <p:nvPr/>
        </p:nvPicPr>
        <p:blipFill>
          <a:blip r:embed="rId6"/>
          <a:stretch>
            <a:fillRect/>
          </a:stretch>
        </p:blipFill>
        <p:spPr>
          <a:xfrm>
            <a:off x="933628" y="5446618"/>
            <a:ext cx="3303670" cy="933180"/>
          </a:xfrm>
          <a:prstGeom prst="rect">
            <a:avLst/>
          </a:prstGeom>
          <a:ln w="12700">
            <a:miter lim="400000"/>
          </a:ln>
        </p:spPr>
      </p:pic>
      <p:sp>
        <p:nvSpPr>
          <p:cNvPr id="4" name="TextBox 4">
            <a:extLst>
              <a:ext uri="{FF2B5EF4-FFF2-40B4-BE49-F238E27FC236}">
                <a16:creationId xmlns:a16="http://schemas.microsoft.com/office/drawing/2014/main" id="{DBD3FA2B-CFD5-1ABF-B38D-016C016B49E3}"/>
              </a:ext>
            </a:extLst>
          </p:cNvPr>
          <p:cNvSpPr txBox="1"/>
          <p:nvPr/>
        </p:nvSpPr>
        <p:spPr>
          <a:xfrm>
            <a:off x="2619647" y="429001"/>
            <a:ext cx="6483961" cy="662169"/>
          </a:xfrm>
          <a:prstGeom prst="rect">
            <a:avLst/>
          </a:prstGeom>
        </p:spPr>
        <p:txBody>
          <a:bodyPr wrap="square" lIns="0" tIns="0" rIns="0" bIns="0" rtlCol="0" anchor="t">
            <a:spAutoFit/>
          </a:bodyPr>
          <a:lstStyle/>
          <a:p>
            <a:pPr algn="ctr">
              <a:lnSpc>
                <a:spcPts val="5803"/>
              </a:lnSpc>
            </a:pPr>
            <a:r>
              <a:rPr lang="en-US" sz="3600" b="1" spc="43" dirty="0">
                <a:solidFill>
                  <a:schemeClr val="bg1"/>
                </a:solidFill>
                <a:latin typeface="Playfair Display" pitchFamily="2" charset="77"/>
              </a:rPr>
              <a:t>Social Values</a:t>
            </a:r>
          </a:p>
        </p:txBody>
      </p:sp>
      <p:pic>
        <p:nvPicPr>
          <p:cNvPr id="6" name="Picture 5">
            <a:extLst>
              <a:ext uri="{FF2B5EF4-FFF2-40B4-BE49-F238E27FC236}">
                <a16:creationId xmlns:a16="http://schemas.microsoft.com/office/drawing/2014/main" id="{1CD4E544-00A1-CB3C-F685-ABB80B254CD0}"/>
              </a:ext>
            </a:extLst>
          </p:cNvPr>
          <p:cNvPicPr>
            <a:picLocks noChangeAspect="1"/>
          </p:cNvPicPr>
          <p:nvPr/>
        </p:nvPicPr>
        <p:blipFill>
          <a:blip r:embed="rId7"/>
          <a:stretch>
            <a:fillRect/>
          </a:stretch>
        </p:blipFill>
        <p:spPr>
          <a:xfrm>
            <a:off x="5259535" y="2418891"/>
            <a:ext cx="6584030" cy="3456616"/>
          </a:xfrm>
          <a:prstGeom prst="rect">
            <a:avLst/>
          </a:prstGeom>
        </p:spPr>
      </p:pic>
      <p:pic>
        <p:nvPicPr>
          <p:cNvPr id="8" name="Picture 7">
            <a:extLst>
              <a:ext uri="{FF2B5EF4-FFF2-40B4-BE49-F238E27FC236}">
                <a16:creationId xmlns:a16="http://schemas.microsoft.com/office/drawing/2014/main" id="{6176294A-E6FE-BF2A-DAD3-13404D1B43F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29258" y="6150497"/>
            <a:ext cx="1209809" cy="61605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Picture 13">
            <a:extLst>
              <a:ext uri="{FF2B5EF4-FFF2-40B4-BE49-F238E27FC236}">
                <a16:creationId xmlns:a16="http://schemas.microsoft.com/office/drawing/2014/main" id="{2DF6D752-07F5-EE1C-A864-FDFCD6D7CD2C}"/>
              </a:ext>
            </a:extLst>
          </p:cNvPr>
          <p:cNvPicPr>
            <a:picLocks noChangeAspect="1"/>
          </p:cNvPicPr>
          <p:nvPr/>
        </p:nvPicPr>
        <p:blipFill>
          <a:blip r:embed="rId2"/>
          <a:stretch>
            <a:fillRect/>
          </a:stretch>
        </p:blipFill>
        <p:spPr>
          <a:xfrm>
            <a:off x="118754" y="25424"/>
            <a:ext cx="11982202" cy="1800201"/>
          </a:xfrm>
          <a:prstGeom prst="rect">
            <a:avLst/>
          </a:prstGeom>
          <a:ln w="12700">
            <a:miter lim="400000"/>
          </a:ln>
        </p:spPr>
      </p:pic>
      <p:sp>
        <p:nvSpPr>
          <p:cNvPr id="108" name="Content Placeholder 2"/>
          <p:cNvSpPr txBox="1">
            <a:spLocks noGrp="1"/>
          </p:cNvSpPr>
          <p:nvPr>
            <p:ph type="body" idx="1"/>
          </p:nvPr>
        </p:nvSpPr>
        <p:spPr>
          <a:xfrm>
            <a:off x="6756779" y="2246639"/>
            <a:ext cx="4677383" cy="3206751"/>
          </a:xfrm>
          <a:prstGeom prst="rect">
            <a:avLst/>
          </a:prstGeom>
        </p:spPr>
        <p:txBody>
          <a:bodyPr vert="horz" lIns="91440" tIns="45720" rIns="91440" bIns="45720" rtlCol="0">
            <a:normAutofit/>
          </a:bodyPr>
          <a:lstStyle/>
          <a:p>
            <a:pPr>
              <a:buFont typeface="Arial" panose="020B0604020202020204" pitchFamily="34" charset="0"/>
              <a:buChar char="•"/>
              <a:defRPr>
                <a:latin typeface="Times New Roman"/>
                <a:ea typeface="Times New Roman"/>
                <a:cs typeface="Times New Roman"/>
                <a:sym typeface="Times New Roman"/>
              </a:defRPr>
            </a:pPr>
            <a:r>
              <a:rPr lang="en-US" sz="1800" kern="1200" dirty="0">
                <a:latin typeface="+mj-lt"/>
              </a:rPr>
              <a:t>Agriculture and fishing  </a:t>
            </a:r>
          </a:p>
          <a:p>
            <a:pPr>
              <a:buFont typeface="Arial" panose="020B0604020202020204" pitchFamily="34" charset="0"/>
              <a:buChar char="•"/>
              <a:defRPr>
                <a:latin typeface="Times New Roman"/>
                <a:ea typeface="Times New Roman"/>
                <a:cs typeface="Times New Roman"/>
                <a:sym typeface="Times New Roman"/>
              </a:defRPr>
            </a:pPr>
            <a:r>
              <a:rPr lang="en-US" sz="1800" kern="1200" dirty="0">
                <a:latin typeface="+mj-lt"/>
              </a:rPr>
              <a:t>Domestic work </a:t>
            </a:r>
          </a:p>
          <a:p>
            <a:pPr>
              <a:buFont typeface="Arial" panose="020B0604020202020204" pitchFamily="34" charset="0"/>
              <a:buChar char="•"/>
              <a:defRPr>
                <a:latin typeface="Times New Roman"/>
                <a:ea typeface="Times New Roman"/>
                <a:cs typeface="Times New Roman"/>
                <a:sym typeface="Times New Roman"/>
              </a:defRPr>
            </a:pPr>
            <a:r>
              <a:rPr lang="en-US" sz="1800" kern="1200" dirty="0">
                <a:latin typeface="+mj-lt"/>
              </a:rPr>
              <a:t>Construction, mining, quarrying and brick kilns  </a:t>
            </a:r>
          </a:p>
          <a:p>
            <a:pPr>
              <a:buFont typeface="Arial" panose="020B0604020202020204" pitchFamily="34" charset="0"/>
              <a:buChar char="•"/>
              <a:defRPr>
                <a:latin typeface="Times New Roman"/>
                <a:ea typeface="Times New Roman"/>
                <a:cs typeface="Times New Roman"/>
                <a:sym typeface="Times New Roman"/>
              </a:defRPr>
            </a:pPr>
            <a:r>
              <a:rPr lang="en-US" sz="1800" kern="1200" dirty="0">
                <a:latin typeface="+mj-lt"/>
              </a:rPr>
              <a:t>Manufacturing, processing and packaging  </a:t>
            </a:r>
          </a:p>
          <a:p>
            <a:pPr>
              <a:buFont typeface="Arial" panose="020B0604020202020204" pitchFamily="34" charset="0"/>
              <a:buChar char="•"/>
              <a:defRPr>
                <a:latin typeface="Times New Roman"/>
                <a:ea typeface="Times New Roman"/>
                <a:cs typeface="Times New Roman"/>
                <a:sym typeface="Times New Roman"/>
              </a:defRPr>
            </a:pPr>
            <a:r>
              <a:rPr lang="en-US" sz="1800" kern="1200" dirty="0">
                <a:latin typeface="+mj-lt"/>
              </a:rPr>
              <a:t>Prostitution and sexual exploitation </a:t>
            </a:r>
          </a:p>
          <a:p>
            <a:pPr>
              <a:buFont typeface="Arial" panose="020B0604020202020204" pitchFamily="34" charset="0"/>
              <a:buChar char="•"/>
              <a:defRPr>
                <a:latin typeface="Times New Roman"/>
                <a:ea typeface="Times New Roman"/>
                <a:cs typeface="Times New Roman"/>
                <a:sym typeface="Times New Roman"/>
              </a:defRPr>
            </a:pPr>
            <a:r>
              <a:rPr lang="en-US" sz="1800" kern="1200" dirty="0">
                <a:latin typeface="+mj-lt"/>
              </a:rPr>
              <a:t>Market trading and illegal activities</a:t>
            </a:r>
          </a:p>
          <a:p>
            <a:pPr>
              <a:buFont typeface="Arial" panose="020B0604020202020204" pitchFamily="34" charset="0"/>
              <a:buChar char="•"/>
              <a:defRPr>
                <a:latin typeface="Times New Roman"/>
                <a:ea typeface="Times New Roman"/>
                <a:cs typeface="Times New Roman"/>
                <a:sym typeface="Times New Roman"/>
              </a:defRPr>
            </a:pPr>
            <a:r>
              <a:rPr lang="en-US" sz="1800" kern="1200" dirty="0">
                <a:latin typeface="+mj-lt"/>
              </a:rPr>
              <a:t>Level 1 Award – Workers Rights and </a:t>
            </a:r>
            <a:r>
              <a:rPr lang="en-US" sz="1800" kern="1200" dirty="0" err="1">
                <a:latin typeface="+mj-lt"/>
              </a:rPr>
              <a:t>Labour</a:t>
            </a:r>
            <a:r>
              <a:rPr lang="en-US" sz="1800" kern="1200" dirty="0">
                <a:latin typeface="+mj-lt"/>
              </a:rPr>
              <a:t> exploitation</a:t>
            </a:r>
          </a:p>
        </p:txBody>
      </p:sp>
      <p:sp>
        <p:nvSpPr>
          <p:cNvPr id="3" name="TextBox 4">
            <a:extLst>
              <a:ext uri="{FF2B5EF4-FFF2-40B4-BE49-F238E27FC236}">
                <a16:creationId xmlns:a16="http://schemas.microsoft.com/office/drawing/2014/main" id="{EC1C82EC-8E3E-D063-92AC-AEAD2FBDBF36}"/>
              </a:ext>
            </a:extLst>
          </p:cNvPr>
          <p:cNvSpPr txBox="1"/>
          <p:nvPr/>
        </p:nvSpPr>
        <p:spPr>
          <a:xfrm>
            <a:off x="1629523" y="446438"/>
            <a:ext cx="9204739" cy="662169"/>
          </a:xfrm>
          <a:prstGeom prst="rect">
            <a:avLst/>
          </a:prstGeom>
        </p:spPr>
        <p:txBody>
          <a:bodyPr wrap="square" lIns="0" tIns="0" rIns="0" bIns="0" rtlCol="0" anchor="t">
            <a:spAutoFit/>
          </a:bodyPr>
          <a:lstStyle/>
          <a:p>
            <a:pPr algn="ctr">
              <a:lnSpc>
                <a:spcPts val="5803"/>
              </a:lnSpc>
            </a:pPr>
            <a:r>
              <a:rPr lang="en-US" sz="3600" b="1" spc="43" dirty="0">
                <a:solidFill>
                  <a:schemeClr val="bg1"/>
                </a:solidFill>
                <a:latin typeface="Playfair Display" pitchFamily="2" charset="77"/>
              </a:rPr>
              <a:t>Modern Slavery Act – </a:t>
            </a:r>
            <a:r>
              <a:rPr lang="en-US" sz="3600" b="1" spc="43" dirty="0" err="1">
                <a:solidFill>
                  <a:schemeClr val="bg1"/>
                </a:solidFill>
                <a:latin typeface="Playfair Display" pitchFamily="2" charset="77"/>
              </a:rPr>
              <a:t>Labour</a:t>
            </a:r>
            <a:r>
              <a:rPr lang="en-US" sz="3600" b="1" spc="43" dirty="0">
                <a:solidFill>
                  <a:schemeClr val="bg1"/>
                </a:solidFill>
                <a:latin typeface="Playfair Display" pitchFamily="2" charset="77"/>
              </a:rPr>
              <a:t> Exploitation</a:t>
            </a:r>
          </a:p>
        </p:txBody>
      </p:sp>
      <p:pic>
        <p:nvPicPr>
          <p:cNvPr id="7" name="Picture 6">
            <a:extLst>
              <a:ext uri="{FF2B5EF4-FFF2-40B4-BE49-F238E27FC236}">
                <a16:creationId xmlns:a16="http://schemas.microsoft.com/office/drawing/2014/main" id="{22CB2032-D5CD-5839-4BEC-3EA361B775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29258" y="6150497"/>
            <a:ext cx="1209809" cy="616059"/>
          </a:xfrm>
          <a:prstGeom prst="rect">
            <a:avLst/>
          </a:prstGeom>
        </p:spPr>
      </p:pic>
      <p:pic>
        <p:nvPicPr>
          <p:cNvPr id="9" name="Picture 8">
            <a:extLst>
              <a:ext uri="{FF2B5EF4-FFF2-40B4-BE49-F238E27FC236}">
                <a16:creationId xmlns:a16="http://schemas.microsoft.com/office/drawing/2014/main" id="{EFB1B635-C3E0-54F1-16DB-7D7E39778805}"/>
              </a:ext>
            </a:extLst>
          </p:cNvPr>
          <p:cNvPicPr>
            <a:picLocks noChangeAspect="1"/>
          </p:cNvPicPr>
          <p:nvPr/>
        </p:nvPicPr>
        <p:blipFill>
          <a:blip r:embed="rId4"/>
          <a:stretch>
            <a:fillRect/>
          </a:stretch>
        </p:blipFill>
        <p:spPr>
          <a:xfrm>
            <a:off x="750651" y="1640799"/>
            <a:ext cx="4894798" cy="49442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Picture 13">
            <a:extLst>
              <a:ext uri="{FF2B5EF4-FFF2-40B4-BE49-F238E27FC236}">
                <a16:creationId xmlns:a16="http://schemas.microsoft.com/office/drawing/2014/main" id="{ECCE5DE6-14BD-F2F4-8D4F-89F5E31534F1}"/>
              </a:ext>
            </a:extLst>
          </p:cNvPr>
          <p:cNvPicPr>
            <a:picLocks noChangeAspect="1"/>
          </p:cNvPicPr>
          <p:nvPr/>
        </p:nvPicPr>
        <p:blipFill>
          <a:blip r:embed="rId2"/>
          <a:stretch>
            <a:fillRect/>
          </a:stretch>
        </p:blipFill>
        <p:spPr>
          <a:xfrm>
            <a:off x="0" y="0"/>
            <a:ext cx="11982202" cy="1800201"/>
          </a:xfrm>
          <a:prstGeom prst="rect">
            <a:avLst/>
          </a:prstGeom>
          <a:ln w="12700">
            <a:miter lim="400000"/>
          </a:ln>
        </p:spPr>
      </p:pic>
      <p:sp>
        <p:nvSpPr>
          <p:cNvPr id="136" name="Content Placeholder 2"/>
          <p:cNvSpPr txBox="1">
            <a:spLocks noGrp="1"/>
          </p:cNvSpPr>
          <p:nvPr>
            <p:ph type="body" idx="1"/>
          </p:nvPr>
        </p:nvSpPr>
        <p:spPr>
          <a:xfrm>
            <a:off x="318956" y="1800201"/>
            <a:ext cx="11554087" cy="5328380"/>
          </a:xfrm>
          <a:prstGeom prst="rect">
            <a:avLst/>
          </a:prstGeom>
        </p:spPr>
        <p:txBody>
          <a:bodyPr>
            <a:noAutofit/>
          </a:bodyPr>
          <a:lstStyle/>
          <a:p>
            <a:pPr marL="224027" indent="-224027" defTabSz="896111">
              <a:lnSpc>
                <a:spcPct val="72000"/>
              </a:lnSpc>
              <a:spcBef>
                <a:spcPts val="900"/>
              </a:spcBef>
              <a:defRPr sz="1470">
                <a:latin typeface="Calibri Light"/>
                <a:ea typeface="Calibri Light"/>
                <a:cs typeface="Calibri Light"/>
                <a:sym typeface="Calibri Light"/>
              </a:defRPr>
            </a:pPr>
            <a:r>
              <a:rPr sz="1800" dirty="0"/>
              <a:t>Apparel and General Merchandising Public/Private Protocol (AGM PPP) </a:t>
            </a:r>
          </a:p>
          <a:p>
            <a:pPr marL="224027" indent="-224027" defTabSz="896111">
              <a:lnSpc>
                <a:spcPct val="72000"/>
              </a:lnSpc>
              <a:spcBef>
                <a:spcPts val="900"/>
              </a:spcBef>
              <a:defRPr sz="1470">
                <a:latin typeface="Calibri Light"/>
                <a:ea typeface="Calibri Light"/>
                <a:cs typeface="Calibri Light"/>
                <a:sym typeface="Calibri Light"/>
              </a:defRPr>
            </a:pPr>
            <a:r>
              <a:rPr sz="1800" dirty="0"/>
              <a:t>The resurgence of the UK Apparel and General Merchandise supply chain presents an opportunity for brands, retail and manufacturers to invest and to create new jobs. However, this re-emergence has been beset by widely </a:t>
            </a:r>
            <a:r>
              <a:rPr sz="1800" dirty="0" err="1"/>
              <a:t>publicised</a:t>
            </a:r>
            <a:r>
              <a:rPr sz="1800" dirty="0"/>
              <a:t> reports by media, </a:t>
            </a:r>
            <a:r>
              <a:rPr lang="en-GB" sz="1800" dirty="0"/>
              <a:t>labour</a:t>
            </a:r>
            <a:r>
              <a:rPr sz="1800" dirty="0"/>
              <a:t> rights organizations, academics and NGOs, of routine denial of rights and egregious exploitation of in UK textile factory workers. </a:t>
            </a:r>
          </a:p>
          <a:p>
            <a:pPr marL="224027" indent="-224027" defTabSz="896111">
              <a:lnSpc>
                <a:spcPct val="72000"/>
              </a:lnSpc>
              <a:spcBef>
                <a:spcPts val="900"/>
              </a:spcBef>
              <a:defRPr sz="1470">
                <a:latin typeface="Calibri Light"/>
                <a:ea typeface="Calibri Light"/>
                <a:cs typeface="Calibri Light"/>
                <a:sym typeface="Calibri Light"/>
              </a:defRPr>
            </a:pPr>
            <a:r>
              <a:rPr sz="1800" dirty="0"/>
              <a:t>While there have been initiatives taken by a number of stakeholders to tackle these problems, there has not to date been a coordinated approach that brings together the industry, from manufacturers to retail, workers and those that represent them, government both national and local, with others such as community groups and associations. </a:t>
            </a:r>
          </a:p>
          <a:p>
            <a:pPr marL="224027" indent="-224027" defTabSz="896111">
              <a:lnSpc>
                <a:spcPct val="72000"/>
              </a:lnSpc>
              <a:spcBef>
                <a:spcPts val="900"/>
              </a:spcBef>
              <a:defRPr sz="1470">
                <a:latin typeface="Calibri Light"/>
                <a:ea typeface="Calibri Light"/>
                <a:cs typeface="Calibri Light"/>
                <a:sym typeface="Calibri Light"/>
              </a:defRPr>
            </a:pPr>
            <a:r>
              <a:rPr sz="1800" dirty="0"/>
              <a:t>A Terms of Reference is being developed to provide a framework for an inclusive Protocol, creating a coordinated approach to </a:t>
            </a:r>
            <a:r>
              <a:rPr sz="1800" dirty="0" err="1"/>
              <a:t>realise</a:t>
            </a:r>
            <a:r>
              <a:rPr sz="1800" dirty="0"/>
              <a:t> the potential of the UK Apparel and General Merchandise industry. </a:t>
            </a:r>
          </a:p>
          <a:p>
            <a:pPr marL="224027" indent="-224027" defTabSz="896111">
              <a:lnSpc>
                <a:spcPct val="72000"/>
              </a:lnSpc>
              <a:spcBef>
                <a:spcPts val="900"/>
              </a:spcBef>
              <a:defRPr sz="1470">
                <a:latin typeface="Calibri Light"/>
                <a:ea typeface="Calibri Light"/>
                <a:cs typeface="Calibri Light"/>
                <a:sym typeface="Calibri Light"/>
              </a:defRPr>
            </a:pPr>
            <a:r>
              <a:rPr sz="1800" dirty="0"/>
              <a:t>AGM PPP Mission </a:t>
            </a:r>
          </a:p>
          <a:p>
            <a:pPr marL="224027" indent="-224027" defTabSz="896111">
              <a:lnSpc>
                <a:spcPct val="72000"/>
              </a:lnSpc>
              <a:spcBef>
                <a:spcPts val="900"/>
              </a:spcBef>
              <a:defRPr sz="1470">
                <a:latin typeface="Calibri Light"/>
                <a:ea typeface="Calibri Light"/>
                <a:cs typeface="Calibri Light"/>
                <a:sym typeface="Calibri Light"/>
              </a:defRPr>
            </a:pPr>
            <a:r>
              <a:rPr sz="1800" dirty="0"/>
              <a:t>We will work together to improve employment and working conditions and eradicate slavery and exploitation in the Apparel and General Merchandise supply chain in the UK by: </a:t>
            </a:r>
          </a:p>
          <a:p>
            <a:pPr marL="224027" indent="-224027" defTabSz="896111">
              <a:lnSpc>
                <a:spcPct val="72000"/>
              </a:lnSpc>
              <a:spcBef>
                <a:spcPts val="900"/>
              </a:spcBef>
              <a:defRPr sz="1470">
                <a:latin typeface="Calibri Light"/>
                <a:ea typeface="Calibri Light"/>
                <a:cs typeface="Calibri Light"/>
                <a:sym typeface="Calibri Light"/>
              </a:defRPr>
            </a:pPr>
            <a:r>
              <a:rPr lang="en-GB" sz="1800" dirty="0"/>
              <a:t> </a:t>
            </a:r>
            <a:r>
              <a:rPr sz="1800" dirty="0"/>
              <a:t>Raising awareness to prevent the exploitation of workers </a:t>
            </a:r>
          </a:p>
          <a:p>
            <a:pPr marL="224027" indent="-224027" defTabSz="896111">
              <a:lnSpc>
                <a:spcPct val="72000"/>
              </a:lnSpc>
              <a:spcBef>
                <a:spcPts val="900"/>
              </a:spcBef>
              <a:defRPr sz="1470">
                <a:latin typeface="Calibri Light"/>
                <a:ea typeface="Calibri Light"/>
                <a:cs typeface="Calibri Light"/>
                <a:sym typeface="Calibri Light"/>
              </a:defRPr>
            </a:pPr>
            <a:r>
              <a:rPr sz="1800" dirty="0"/>
              <a:t>Protecting vulnerable and exploited workers </a:t>
            </a:r>
          </a:p>
          <a:p>
            <a:pPr marL="224027" indent="-224027" defTabSz="896111">
              <a:lnSpc>
                <a:spcPct val="72000"/>
              </a:lnSpc>
              <a:spcBef>
                <a:spcPts val="900"/>
              </a:spcBef>
              <a:defRPr sz="1470">
                <a:latin typeface="Calibri Light"/>
                <a:ea typeface="Calibri Light"/>
                <a:cs typeface="Calibri Light"/>
                <a:sym typeface="Calibri Light"/>
              </a:defRPr>
            </a:pPr>
            <a:r>
              <a:rPr sz="1800" dirty="0"/>
              <a:t>Disrupting exploitative practices and bringing criminals to justice </a:t>
            </a:r>
          </a:p>
          <a:p>
            <a:pPr marL="224027" indent="-224027" defTabSz="896111">
              <a:lnSpc>
                <a:spcPct val="72000"/>
              </a:lnSpc>
              <a:spcBef>
                <a:spcPts val="900"/>
              </a:spcBef>
              <a:defRPr sz="1470">
                <a:latin typeface="Calibri Light"/>
                <a:ea typeface="Calibri Light"/>
                <a:cs typeface="Calibri Light"/>
                <a:sym typeface="Calibri Light"/>
              </a:defRPr>
            </a:pPr>
            <a:r>
              <a:rPr lang="en-GB" sz="1800" dirty="0" err="1"/>
              <a:t>Pr</a:t>
            </a:r>
            <a:r>
              <a:rPr sz="1800" dirty="0" err="1"/>
              <a:t>otecting</a:t>
            </a:r>
            <a:r>
              <a:rPr sz="1800" dirty="0"/>
              <a:t> the rights of all workers and promoting decent work, ensuring the inclusion of worker and community voice</a:t>
            </a:r>
            <a:endParaRPr lang="en-GB" sz="1800" dirty="0"/>
          </a:p>
          <a:p>
            <a:pPr marL="224027" indent="-224027" defTabSz="896111">
              <a:lnSpc>
                <a:spcPct val="72000"/>
              </a:lnSpc>
              <a:spcBef>
                <a:spcPts val="900"/>
              </a:spcBef>
              <a:defRPr sz="1470">
                <a:latin typeface="Calibri Light"/>
                <a:ea typeface="Calibri Light"/>
                <a:cs typeface="Calibri Light"/>
                <a:sym typeface="Calibri Light"/>
              </a:defRPr>
            </a:pPr>
            <a:r>
              <a:rPr lang="en-GB" sz="1800" dirty="0"/>
              <a:t>Adjudicator</a:t>
            </a:r>
            <a:endParaRPr sz="1800" dirty="0"/>
          </a:p>
        </p:txBody>
      </p:sp>
      <p:pic>
        <p:nvPicPr>
          <p:cNvPr id="5122" name="Picture 2" descr="See the source image">
            <a:extLst>
              <a:ext uri="{FF2B5EF4-FFF2-40B4-BE49-F238E27FC236}">
                <a16:creationId xmlns:a16="http://schemas.microsoft.com/office/drawing/2014/main" id="{E1CB3948-5189-390C-ED42-41EA35A49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4043" y="4820982"/>
            <a:ext cx="1802296" cy="10926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4">
            <a:extLst>
              <a:ext uri="{FF2B5EF4-FFF2-40B4-BE49-F238E27FC236}">
                <a16:creationId xmlns:a16="http://schemas.microsoft.com/office/drawing/2014/main" id="{9EF821AB-B8AB-89CD-60F7-03A309BCF679}"/>
              </a:ext>
            </a:extLst>
          </p:cNvPr>
          <p:cNvSpPr txBox="1"/>
          <p:nvPr/>
        </p:nvSpPr>
        <p:spPr>
          <a:xfrm>
            <a:off x="1629523" y="446438"/>
            <a:ext cx="9204739" cy="662169"/>
          </a:xfrm>
          <a:prstGeom prst="rect">
            <a:avLst/>
          </a:prstGeom>
        </p:spPr>
        <p:txBody>
          <a:bodyPr wrap="square" lIns="0" tIns="0" rIns="0" bIns="0" rtlCol="0" anchor="t">
            <a:spAutoFit/>
          </a:bodyPr>
          <a:lstStyle/>
          <a:p>
            <a:pPr algn="ctr">
              <a:lnSpc>
                <a:spcPts val="5803"/>
              </a:lnSpc>
            </a:pPr>
            <a:r>
              <a:rPr lang="en-US" sz="3600" b="1" spc="43" dirty="0">
                <a:solidFill>
                  <a:schemeClr val="bg1"/>
                </a:solidFill>
                <a:latin typeface="Playfair Display" pitchFamily="2" charset="77"/>
              </a:rPr>
              <a:t>Working with the AGM PPP</a:t>
            </a:r>
          </a:p>
        </p:txBody>
      </p:sp>
      <p:pic>
        <p:nvPicPr>
          <p:cNvPr id="6" name="Picture 5">
            <a:extLst>
              <a:ext uri="{FF2B5EF4-FFF2-40B4-BE49-F238E27FC236}">
                <a16:creationId xmlns:a16="http://schemas.microsoft.com/office/drawing/2014/main" id="{43A5F52B-5497-8FE8-2E6E-74BBE9E881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29258" y="6150497"/>
            <a:ext cx="1209809" cy="61605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Picture 13">
            <a:extLst>
              <a:ext uri="{FF2B5EF4-FFF2-40B4-BE49-F238E27FC236}">
                <a16:creationId xmlns:a16="http://schemas.microsoft.com/office/drawing/2014/main" id="{218BD31F-62D7-7923-15A7-83D4F41681BC}"/>
              </a:ext>
            </a:extLst>
          </p:cNvPr>
          <p:cNvPicPr>
            <a:picLocks noChangeAspect="1"/>
          </p:cNvPicPr>
          <p:nvPr/>
        </p:nvPicPr>
        <p:blipFill>
          <a:blip r:embed="rId3"/>
          <a:stretch>
            <a:fillRect/>
          </a:stretch>
        </p:blipFill>
        <p:spPr>
          <a:xfrm>
            <a:off x="118754" y="25424"/>
            <a:ext cx="11982202" cy="1800201"/>
          </a:xfrm>
          <a:prstGeom prst="rect">
            <a:avLst/>
          </a:prstGeom>
          <a:ln w="12700">
            <a:miter lim="400000"/>
          </a:ln>
        </p:spPr>
      </p:pic>
      <p:sp>
        <p:nvSpPr>
          <p:cNvPr id="5" name="TextBox 4">
            <a:extLst>
              <a:ext uri="{FF2B5EF4-FFF2-40B4-BE49-F238E27FC236}">
                <a16:creationId xmlns:a16="http://schemas.microsoft.com/office/drawing/2014/main" id="{55D6397F-7763-1BF2-224F-207CD9B34D01}"/>
              </a:ext>
            </a:extLst>
          </p:cNvPr>
          <p:cNvSpPr txBox="1"/>
          <p:nvPr/>
        </p:nvSpPr>
        <p:spPr>
          <a:xfrm>
            <a:off x="993139" y="454241"/>
            <a:ext cx="10441023" cy="662169"/>
          </a:xfrm>
          <a:prstGeom prst="rect">
            <a:avLst/>
          </a:prstGeom>
        </p:spPr>
        <p:txBody>
          <a:bodyPr wrap="square" lIns="0" tIns="0" rIns="0" bIns="0" rtlCol="0" anchor="t">
            <a:spAutoFit/>
          </a:bodyPr>
          <a:lstStyle/>
          <a:p>
            <a:pPr algn="ctr">
              <a:lnSpc>
                <a:spcPts val="5803"/>
              </a:lnSpc>
            </a:pPr>
            <a:r>
              <a:rPr lang="en-US" sz="3600" b="1" spc="43" dirty="0">
                <a:solidFill>
                  <a:schemeClr val="bg1"/>
                </a:solidFill>
                <a:latin typeface="Playfair Display" pitchFamily="2" charset="77"/>
              </a:rPr>
              <a:t>Level 1 Workers’ Rights  &amp; </a:t>
            </a:r>
            <a:r>
              <a:rPr lang="en-US" sz="3600" b="1" spc="43" dirty="0" err="1">
                <a:solidFill>
                  <a:schemeClr val="bg1"/>
                </a:solidFill>
                <a:latin typeface="Playfair Display" pitchFamily="2" charset="77"/>
              </a:rPr>
              <a:t>Labour</a:t>
            </a:r>
            <a:r>
              <a:rPr lang="en-US" sz="3600" b="1" spc="43" dirty="0">
                <a:solidFill>
                  <a:schemeClr val="bg1"/>
                </a:solidFill>
                <a:latin typeface="Playfair Display" pitchFamily="2" charset="77"/>
              </a:rPr>
              <a:t> Exploitation</a:t>
            </a:r>
          </a:p>
        </p:txBody>
      </p:sp>
      <p:pic>
        <p:nvPicPr>
          <p:cNvPr id="8" name="Picture 7">
            <a:extLst>
              <a:ext uri="{FF2B5EF4-FFF2-40B4-BE49-F238E27FC236}">
                <a16:creationId xmlns:a16="http://schemas.microsoft.com/office/drawing/2014/main" id="{A82D74E3-CF66-AAE8-82CA-80AC2564CF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29258" y="6150497"/>
            <a:ext cx="1209809" cy="616059"/>
          </a:xfrm>
          <a:prstGeom prst="rect">
            <a:avLst/>
          </a:prstGeom>
        </p:spPr>
      </p:pic>
      <p:sp>
        <p:nvSpPr>
          <p:cNvPr id="9" name="TextBox 8">
            <a:extLst>
              <a:ext uri="{FF2B5EF4-FFF2-40B4-BE49-F238E27FC236}">
                <a16:creationId xmlns:a16="http://schemas.microsoft.com/office/drawing/2014/main" id="{2D853229-30E1-470A-D3D7-9930B4D21999}"/>
              </a:ext>
            </a:extLst>
          </p:cNvPr>
          <p:cNvSpPr txBox="1"/>
          <p:nvPr/>
        </p:nvSpPr>
        <p:spPr>
          <a:xfrm>
            <a:off x="593386" y="2102356"/>
            <a:ext cx="3774332" cy="3970318"/>
          </a:xfrm>
          <a:prstGeom prst="rect">
            <a:avLst/>
          </a:prstGeom>
          <a:noFill/>
        </p:spPr>
        <p:txBody>
          <a:bodyPr wrap="square" rtlCol="0">
            <a:spAutoFit/>
          </a:bodyPr>
          <a:lstStyle/>
          <a:p>
            <a:r>
              <a:rPr lang="en-GB" dirty="0"/>
              <a:t>This course has been developed to raise awareness of the basic employment rights provided by UK law. The student will gain an understanding of the job application process and how to spot if an advertisement is genuine or not. They will also gain the tools to understand whether themselves or a colleague, are being exploited and the process to report this exploitation. This qualification has been designed in conjunction with the Gangmasters Labour Abuse Authority.</a:t>
            </a:r>
          </a:p>
        </p:txBody>
      </p:sp>
      <p:pic>
        <p:nvPicPr>
          <p:cNvPr id="10" name="Online Media 9" descr="Promotional Video - Level 1 Award in Workers' Rights and Labour Exploitation">
            <a:hlinkClick r:id="" action="ppaction://media"/>
            <a:extLst>
              <a:ext uri="{FF2B5EF4-FFF2-40B4-BE49-F238E27FC236}">
                <a16:creationId xmlns:a16="http://schemas.microsoft.com/office/drawing/2014/main" id="{7BE863E8-4EAA-32A9-5DB1-A1BA4E6B573D}"/>
              </a:ext>
            </a:extLst>
          </p:cNvPr>
          <p:cNvPicPr>
            <a:picLocks noRot="1" noChangeAspect="1"/>
          </p:cNvPicPr>
          <p:nvPr>
            <a:videoFile r:link="rId1"/>
          </p:nvPr>
        </p:nvPicPr>
        <p:blipFill>
          <a:blip r:embed="rId5"/>
          <a:stretch>
            <a:fillRect/>
          </a:stretch>
        </p:blipFill>
        <p:spPr>
          <a:xfrm>
            <a:off x="4931852" y="2168584"/>
            <a:ext cx="6666762" cy="3766721"/>
          </a:xfrm>
          <a:prstGeom prst="rect">
            <a:avLst/>
          </a:prstGeom>
        </p:spPr>
      </p:pic>
    </p:spTree>
    <p:extLst>
      <p:ext uri="{BB962C8B-B14F-4D97-AF65-F5344CB8AC3E}">
        <p14:creationId xmlns:p14="http://schemas.microsoft.com/office/powerpoint/2010/main" val="10392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C179A-87DF-CEFA-F28D-F7A3EBE98A83}"/>
              </a:ext>
            </a:extLst>
          </p:cNvPr>
          <p:cNvSpPr>
            <a:spLocks noGrp="1"/>
          </p:cNvSpPr>
          <p:nvPr>
            <p:ph type="title"/>
          </p:nvPr>
        </p:nvSpPr>
        <p:spPr/>
        <p:txBody>
          <a:bodyPr/>
          <a:lstStyle/>
          <a:p>
            <a:r>
              <a:rPr lang="en-US" dirty="0"/>
              <a:t>Case Study</a:t>
            </a:r>
          </a:p>
        </p:txBody>
      </p:sp>
      <p:pic>
        <p:nvPicPr>
          <p:cNvPr id="4" name="Picture 13" descr="Picture 13">
            <a:extLst>
              <a:ext uri="{FF2B5EF4-FFF2-40B4-BE49-F238E27FC236}">
                <a16:creationId xmlns:a16="http://schemas.microsoft.com/office/drawing/2014/main" id="{051782BB-AFF8-03E3-0A60-E4DAF39C8CB8}"/>
              </a:ext>
            </a:extLst>
          </p:cNvPr>
          <p:cNvPicPr>
            <a:picLocks noChangeAspect="1"/>
          </p:cNvPicPr>
          <p:nvPr/>
        </p:nvPicPr>
        <p:blipFill>
          <a:blip r:embed="rId2"/>
          <a:stretch>
            <a:fillRect/>
          </a:stretch>
        </p:blipFill>
        <p:spPr>
          <a:xfrm>
            <a:off x="118754" y="25424"/>
            <a:ext cx="11982202" cy="1800201"/>
          </a:xfrm>
          <a:prstGeom prst="rect">
            <a:avLst/>
          </a:prstGeom>
          <a:ln w="12700">
            <a:miter lim="400000"/>
          </a:ln>
        </p:spPr>
      </p:pic>
      <p:sp>
        <p:nvSpPr>
          <p:cNvPr id="5" name="TextBox 4">
            <a:extLst>
              <a:ext uri="{FF2B5EF4-FFF2-40B4-BE49-F238E27FC236}">
                <a16:creationId xmlns:a16="http://schemas.microsoft.com/office/drawing/2014/main" id="{324D16B9-3626-5505-B5D0-17CFE188C573}"/>
              </a:ext>
            </a:extLst>
          </p:cNvPr>
          <p:cNvSpPr txBox="1"/>
          <p:nvPr/>
        </p:nvSpPr>
        <p:spPr>
          <a:xfrm>
            <a:off x="1629523" y="446438"/>
            <a:ext cx="9204739" cy="662169"/>
          </a:xfrm>
          <a:prstGeom prst="rect">
            <a:avLst/>
          </a:prstGeom>
        </p:spPr>
        <p:txBody>
          <a:bodyPr wrap="square" lIns="0" tIns="0" rIns="0" bIns="0" rtlCol="0" anchor="t">
            <a:spAutoFit/>
          </a:bodyPr>
          <a:lstStyle/>
          <a:p>
            <a:pPr algn="ctr">
              <a:lnSpc>
                <a:spcPts val="5803"/>
              </a:lnSpc>
            </a:pPr>
            <a:r>
              <a:rPr lang="en-US" sz="3600" b="1" spc="43" dirty="0">
                <a:solidFill>
                  <a:schemeClr val="bg1"/>
                </a:solidFill>
                <a:latin typeface="Playfair Display" pitchFamily="2" charset="77"/>
              </a:rPr>
              <a:t>FC Designer Collective - Case Study</a:t>
            </a:r>
          </a:p>
        </p:txBody>
      </p:sp>
      <p:pic>
        <p:nvPicPr>
          <p:cNvPr id="6" name="Picture 5">
            <a:extLst>
              <a:ext uri="{FF2B5EF4-FFF2-40B4-BE49-F238E27FC236}">
                <a16:creationId xmlns:a16="http://schemas.microsoft.com/office/drawing/2014/main" id="{1D023018-BA34-B23F-A827-852A5B8DAB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29258" y="6150497"/>
            <a:ext cx="1209809" cy="616059"/>
          </a:xfrm>
          <a:prstGeom prst="rect">
            <a:avLst/>
          </a:prstGeom>
        </p:spPr>
      </p:pic>
      <p:sp>
        <p:nvSpPr>
          <p:cNvPr id="8" name="TextBox 7">
            <a:extLst>
              <a:ext uri="{FF2B5EF4-FFF2-40B4-BE49-F238E27FC236}">
                <a16:creationId xmlns:a16="http://schemas.microsoft.com/office/drawing/2014/main" id="{70A08279-AB65-8500-FAAD-578F88FE37D9}"/>
              </a:ext>
            </a:extLst>
          </p:cNvPr>
          <p:cNvSpPr txBox="1"/>
          <p:nvPr/>
        </p:nvSpPr>
        <p:spPr>
          <a:xfrm>
            <a:off x="628760" y="1540714"/>
            <a:ext cx="11206263" cy="1754326"/>
          </a:xfrm>
          <a:prstGeom prst="rect">
            <a:avLst/>
          </a:prstGeom>
          <a:noFill/>
        </p:spPr>
        <p:txBody>
          <a:bodyPr wrap="square" rtlCol="0">
            <a:spAutoFit/>
          </a:bodyPr>
          <a:lstStyle/>
          <a:p>
            <a:pPr algn="ctr" fontAlgn="base"/>
            <a:r>
              <a:rPr lang="en-GB" dirty="0">
                <a:solidFill>
                  <a:srgbClr val="000000"/>
                </a:solidFill>
                <a:effectLst/>
              </a:rPr>
              <a:t>FEL has a contract with </a:t>
            </a:r>
            <a:r>
              <a:rPr lang="en-GB" dirty="0" err="1">
                <a:solidFill>
                  <a:srgbClr val="000000"/>
                </a:solidFill>
                <a:effectLst/>
              </a:rPr>
              <a:t>Islignton</a:t>
            </a:r>
            <a:r>
              <a:rPr lang="en-GB" dirty="0">
                <a:solidFill>
                  <a:srgbClr val="000000"/>
                </a:solidFill>
                <a:effectLst/>
              </a:rPr>
              <a:t> Council, GLA and LEAP which is a capital £10m fund for ten years. Conversion of a </a:t>
            </a:r>
            <a:r>
              <a:rPr lang="en-GB" dirty="0" err="1">
                <a:solidFill>
                  <a:srgbClr val="000000"/>
                </a:solidFill>
                <a:effectLst/>
              </a:rPr>
              <a:t>derlict</a:t>
            </a:r>
            <a:r>
              <a:rPr lang="en-GB" dirty="0">
                <a:solidFill>
                  <a:srgbClr val="000000"/>
                </a:solidFill>
                <a:effectLst/>
              </a:rPr>
              <a:t> underground car park to incubator units for creatives. Retail shop 1130115 Fonthill Road to create a circular economy.  FEL has TOMs to achieve - Themes, </a:t>
            </a:r>
            <a:r>
              <a:rPr lang="en-GB" dirty="0" err="1">
                <a:solidFill>
                  <a:srgbClr val="000000"/>
                </a:solidFill>
                <a:effectLst/>
              </a:rPr>
              <a:t>Outcomse</a:t>
            </a:r>
            <a:r>
              <a:rPr lang="en-GB" dirty="0">
                <a:solidFill>
                  <a:srgbClr val="000000"/>
                </a:solidFill>
                <a:effectLst/>
              </a:rPr>
              <a:t> and Measures that guide social value. </a:t>
            </a:r>
          </a:p>
          <a:p>
            <a:pPr algn="ctr" fontAlgn="base"/>
            <a:br>
              <a:rPr lang="en-GB" dirty="0">
                <a:solidFill>
                  <a:srgbClr val="000000"/>
                </a:solidFill>
                <a:effectLst/>
              </a:rPr>
            </a:br>
            <a:endParaRPr lang="en-GB" dirty="0">
              <a:solidFill>
                <a:srgbClr val="000000"/>
              </a:solidFill>
              <a:effectLst/>
            </a:endParaRPr>
          </a:p>
          <a:p>
            <a:pPr algn="ctr"/>
            <a:endParaRPr lang="en-GB" dirty="0"/>
          </a:p>
        </p:txBody>
      </p:sp>
      <p:pic>
        <p:nvPicPr>
          <p:cNvPr id="10" name="Picture 9">
            <a:extLst>
              <a:ext uri="{FF2B5EF4-FFF2-40B4-BE49-F238E27FC236}">
                <a16:creationId xmlns:a16="http://schemas.microsoft.com/office/drawing/2014/main" id="{BBA8DE18-E2FF-FB30-2F13-83D2FDB767E7}"/>
              </a:ext>
            </a:extLst>
          </p:cNvPr>
          <p:cNvPicPr>
            <a:picLocks noChangeAspect="1"/>
          </p:cNvPicPr>
          <p:nvPr/>
        </p:nvPicPr>
        <p:blipFill>
          <a:blip r:embed="rId4"/>
          <a:stretch>
            <a:fillRect/>
          </a:stretch>
        </p:blipFill>
        <p:spPr>
          <a:xfrm>
            <a:off x="1546697" y="2528795"/>
            <a:ext cx="8501277" cy="4140484"/>
          </a:xfrm>
          <a:prstGeom prst="rect">
            <a:avLst/>
          </a:prstGeom>
        </p:spPr>
      </p:pic>
    </p:spTree>
    <p:extLst>
      <p:ext uri="{BB962C8B-B14F-4D97-AF65-F5344CB8AC3E}">
        <p14:creationId xmlns:p14="http://schemas.microsoft.com/office/powerpoint/2010/main" val="3684352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2D535-14B7-6721-66CF-AB92886825F5}"/>
              </a:ext>
            </a:extLst>
          </p:cNvPr>
          <p:cNvSpPr>
            <a:spLocks noGrp="1"/>
          </p:cNvSpPr>
          <p:nvPr>
            <p:ph type="title"/>
          </p:nvPr>
        </p:nvSpPr>
        <p:spPr/>
        <p:txBody>
          <a:bodyPr/>
          <a:lstStyle/>
          <a:p>
            <a:r>
              <a:rPr lang="en-US" dirty="0"/>
              <a:t>Social value matrix</a:t>
            </a:r>
          </a:p>
        </p:txBody>
      </p:sp>
      <p:pic>
        <p:nvPicPr>
          <p:cNvPr id="4" name="Picture 13" descr="Picture 13">
            <a:extLst>
              <a:ext uri="{FF2B5EF4-FFF2-40B4-BE49-F238E27FC236}">
                <a16:creationId xmlns:a16="http://schemas.microsoft.com/office/drawing/2014/main" id="{E9143309-74F5-057B-1A12-94BB4FE7A291}"/>
              </a:ext>
            </a:extLst>
          </p:cNvPr>
          <p:cNvPicPr>
            <a:picLocks noChangeAspect="1"/>
          </p:cNvPicPr>
          <p:nvPr/>
        </p:nvPicPr>
        <p:blipFill>
          <a:blip r:embed="rId2"/>
          <a:stretch>
            <a:fillRect/>
          </a:stretch>
        </p:blipFill>
        <p:spPr>
          <a:xfrm>
            <a:off x="118754" y="25424"/>
            <a:ext cx="11982202" cy="1800201"/>
          </a:xfrm>
          <a:prstGeom prst="rect">
            <a:avLst/>
          </a:prstGeom>
          <a:ln w="12700">
            <a:miter lim="400000"/>
          </a:ln>
        </p:spPr>
      </p:pic>
      <p:sp>
        <p:nvSpPr>
          <p:cNvPr id="5" name="TextBox 4">
            <a:extLst>
              <a:ext uri="{FF2B5EF4-FFF2-40B4-BE49-F238E27FC236}">
                <a16:creationId xmlns:a16="http://schemas.microsoft.com/office/drawing/2014/main" id="{DE566025-54C0-BF40-762A-505449AFF36A}"/>
              </a:ext>
            </a:extLst>
          </p:cNvPr>
          <p:cNvSpPr txBox="1"/>
          <p:nvPr/>
        </p:nvSpPr>
        <p:spPr>
          <a:xfrm>
            <a:off x="918562" y="477404"/>
            <a:ext cx="10515600" cy="662169"/>
          </a:xfrm>
          <a:prstGeom prst="rect">
            <a:avLst/>
          </a:prstGeom>
        </p:spPr>
        <p:txBody>
          <a:bodyPr wrap="square" lIns="0" tIns="0" rIns="0" bIns="0" rtlCol="0" anchor="t">
            <a:spAutoFit/>
          </a:bodyPr>
          <a:lstStyle/>
          <a:p>
            <a:pPr algn="ctr">
              <a:lnSpc>
                <a:spcPts val="5803"/>
              </a:lnSpc>
            </a:pPr>
            <a:r>
              <a:rPr lang="en-US" sz="3600" b="1" spc="43" dirty="0">
                <a:solidFill>
                  <a:schemeClr val="bg1"/>
                </a:solidFill>
                <a:latin typeface="Playfair Display" pitchFamily="2" charset="77"/>
              </a:rPr>
              <a:t>Social Value Matrix Explained £106K Sept 22</a:t>
            </a:r>
          </a:p>
        </p:txBody>
      </p:sp>
      <p:pic>
        <p:nvPicPr>
          <p:cNvPr id="6" name="Picture 5">
            <a:extLst>
              <a:ext uri="{FF2B5EF4-FFF2-40B4-BE49-F238E27FC236}">
                <a16:creationId xmlns:a16="http://schemas.microsoft.com/office/drawing/2014/main" id="{D512160A-1D8D-2FF6-C0FE-5375D0C68B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29258" y="6150497"/>
            <a:ext cx="1209809" cy="616059"/>
          </a:xfrm>
          <a:prstGeom prst="rect">
            <a:avLst/>
          </a:prstGeom>
        </p:spPr>
      </p:pic>
      <p:pic>
        <p:nvPicPr>
          <p:cNvPr id="8" name="Picture 7">
            <a:extLst>
              <a:ext uri="{FF2B5EF4-FFF2-40B4-BE49-F238E27FC236}">
                <a16:creationId xmlns:a16="http://schemas.microsoft.com/office/drawing/2014/main" id="{D3FCBD6E-7C67-CB13-2688-9262AFD77A23}"/>
              </a:ext>
            </a:extLst>
          </p:cNvPr>
          <p:cNvPicPr>
            <a:picLocks noChangeAspect="1"/>
          </p:cNvPicPr>
          <p:nvPr/>
        </p:nvPicPr>
        <p:blipFill>
          <a:blip r:embed="rId4"/>
          <a:stretch>
            <a:fillRect/>
          </a:stretch>
        </p:blipFill>
        <p:spPr>
          <a:xfrm>
            <a:off x="1312050" y="1591553"/>
            <a:ext cx="9475310" cy="5091349"/>
          </a:xfrm>
          <a:prstGeom prst="rect">
            <a:avLst/>
          </a:prstGeom>
        </p:spPr>
      </p:pic>
    </p:spTree>
    <p:extLst>
      <p:ext uri="{BB962C8B-B14F-4D97-AF65-F5344CB8AC3E}">
        <p14:creationId xmlns:p14="http://schemas.microsoft.com/office/powerpoint/2010/main" val="597913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Picture 13">
            <a:extLst>
              <a:ext uri="{FF2B5EF4-FFF2-40B4-BE49-F238E27FC236}">
                <a16:creationId xmlns:a16="http://schemas.microsoft.com/office/drawing/2014/main" id="{504D09F7-FB05-8B42-9240-63C671C64C20}"/>
              </a:ext>
            </a:extLst>
          </p:cNvPr>
          <p:cNvPicPr>
            <a:picLocks noChangeAspect="1"/>
          </p:cNvPicPr>
          <p:nvPr/>
        </p:nvPicPr>
        <p:blipFill>
          <a:blip r:embed="rId2"/>
          <a:stretch>
            <a:fillRect/>
          </a:stretch>
        </p:blipFill>
        <p:spPr>
          <a:xfrm>
            <a:off x="118754" y="25424"/>
            <a:ext cx="11982202" cy="1800201"/>
          </a:xfrm>
          <a:prstGeom prst="rect">
            <a:avLst/>
          </a:prstGeom>
          <a:ln w="12700">
            <a:miter lim="400000"/>
          </a:ln>
        </p:spPr>
      </p:pic>
      <p:sp>
        <p:nvSpPr>
          <p:cNvPr id="3" name="Content Placeholder 2">
            <a:extLst>
              <a:ext uri="{FF2B5EF4-FFF2-40B4-BE49-F238E27FC236}">
                <a16:creationId xmlns:a16="http://schemas.microsoft.com/office/drawing/2014/main" id="{3638814A-4414-4253-A8DC-7CDF84423003}"/>
              </a:ext>
            </a:extLst>
          </p:cNvPr>
          <p:cNvSpPr>
            <a:spLocks noGrp="1"/>
          </p:cNvSpPr>
          <p:nvPr>
            <p:ph idx="1"/>
          </p:nvPr>
        </p:nvSpPr>
        <p:spPr>
          <a:xfrm>
            <a:off x="742772" y="1702269"/>
            <a:ext cx="10871296" cy="3535083"/>
          </a:xfrm>
        </p:spPr>
        <p:txBody>
          <a:bodyPr anchor="t">
            <a:normAutofit/>
          </a:bodyPr>
          <a:lstStyle/>
          <a:p>
            <a:pPr marL="0" indent="0">
              <a:buNone/>
            </a:pPr>
            <a:r>
              <a:rPr lang="en-GB" sz="1800" dirty="0"/>
              <a:t>With the rise of clothing consumption, a reduction in demand for the export of used textiles, and the resulting growth in UK textiles ending  up in landfill, textiles is now a strong candidate for the application of an EPR or ‘polluter pays’ policy</a:t>
            </a:r>
          </a:p>
          <a:p>
            <a:pPr marL="0" indent="0">
              <a:buNone/>
            </a:pPr>
            <a:endParaRPr lang="en-GB" sz="1800" dirty="0"/>
          </a:p>
          <a:p>
            <a:pPr marL="0" indent="0">
              <a:buNone/>
            </a:pPr>
            <a:r>
              <a:rPr lang="en-GB" sz="1800" dirty="0"/>
              <a:t>This can incentivise waste prevention at the source and promote lower impact product design, and supporting wider public re-use and recycling. </a:t>
            </a:r>
          </a:p>
          <a:p>
            <a:pPr marL="0" indent="0">
              <a:buNone/>
            </a:pPr>
            <a:endParaRPr lang="en-GB" sz="1800" dirty="0"/>
          </a:p>
          <a:p>
            <a:pPr marL="0" indent="0">
              <a:buNone/>
            </a:pPr>
            <a:r>
              <a:rPr lang="en-GB" sz="1800" dirty="0"/>
              <a:t>EPR has the potential to influence design, encouraging products to be reusable, repairable, and durable plus  recyclable</a:t>
            </a:r>
          </a:p>
          <a:p>
            <a:pPr marL="0" indent="0">
              <a:buNone/>
            </a:pPr>
            <a:endParaRPr lang="en-GB" sz="18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pic>
        <p:nvPicPr>
          <p:cNvPr id="7172" name="Picture 4">
            <a:extLst>
              <a:ext uri="{FF2B5EF4-FFF2-40B4-BE49-F238E27FC236}">
                <a16:creationId xmlns:a16="http://schemas.microsoft.com/office/drawing/2014/main" id="{01A4F446-2E2F-9DDB-069F-71372CD170C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036532" y="4640112"/>
            <a:ext cx="3435519" cy="193247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1DCC53D9-106B-FD41-B2CF-54BF145B0EA3}"/>
              </a:ext>
            </a:extLst>
          </p:cNvPr>
          <p:cNvSpPr txBox="1">
            <a:spLocks/>
          </p:cNvSpPr>
          <p:nvPr/>
        </p:nvSpPr>
        <p:spPr>
          <a:xfrm>
            <a:off x="825898" y="186888"/>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a:lstStyle>
          <a:p>
            <a:pPr algn="ctr" hangingPunct="1"/>
            <a:r>
              <a:rPr lang="en-GB" sz="3200" b="1" dirty="0">
                <a:solidFill>
                  <a:schemeClr val="bg1"/>
                </a:solidFill>
                <a:latin typeface="Playfair Display" pitchFamily="2" charset="77"/>
              </a:rPr>
              <a:t>Extended Producer Responsibility</a:t>
            </a:r>
          </a:p>
        </p:txBody>
      </p:sp>
      <p:pic>
        <p:nvPicPr>
          <p:cNvPr id="9" name="Picture 2" descr="What is Extended Producer Responsibility (EPR) ? | Plastics For Change">
            <a:extLst>
              <a:ext uri="{FF2B5EF4-FFF2-40B4-BE49-F238E27FC236}">
                <a16:creationId xmlns:a16="http://schemas.microsoft.com/office/drawing/2014/main" id="{076D14DE-010C-0943-B989-51CA14D00CE5}"/>
              </a:ext>
            </a:extLst>
          </p:cNvPr>
          <p:cNvPicPr>
            <a:picLocks noChangeAspect="1" noChangeArrowheads="1"/>
          </p:cNvPicPr>
          <p:nvPr/>
        </p:nvPicPr>
        <p:blipFill rotWithShape="1">
          <a:blip r:embed="rId4" cstate="screen">
            <a:alphaModFix/>
            <a:extLst>
              <a:ext uri="{28A0092B-C50C-407E-A947-70E740481C1C}">
                <a14:useLocalDpi xmlns:a14="http://schemas.microsoft.com/office/drawing/2010/main"/>
              </a:ext>
            </a:extLst>
          </a:blip>
          <a:srcRect r="-8" b="-8"/>
          <a:stretch/>
        </p:blipFill>
        <p:spPr bwMode="auto">
          <a:xfrm>
            <a:off x="6798180" y="4628383"/>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6D907A3-EA17-39D2-6CB4-FD8A63138B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29258" y="6150497"/>
            <a:ext cx="1209809" cy="616059"/>
          </a:xfrm>
          <a:prstGeom prst="rect">
            <a:avLst/>
          </a:prstGeom>
        </p:spPr>
      </p:pic>
    </p:spTree>
    <p:extLst>
      <p:ext uri="{BB962C8B-B14F-4D97-AF65-F5344CB8AC3E}">
        <p14:creationId xmlns:p14="http://schemas.microsoft.com/office/powerpoint/2010/main" val="3796959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555B719F-BC79-AB7F-7FC5-FE3A41A84B78}"/>
              </a:ext>
            </a:extLst>
          </p:cNvPr>
          <p:cNvSpPr>
            <a:spLocks noGrp="1"/>
          </p:cNvSpPr>
          <p:nvPr>
            <p:ph idx="1"/>
          </p:nvPr>
        </p:nvSpPr>
        <p:spPr>
          <a:xfrm>
            <a:off x="5856270" y="407249"/>
            <a:ext cx="5933182" cy="6279460"/>
          </a:xfrm>
        </p:spPr>
        <p:txBody>
          <a:bodyPr anchor="t">
            <a:noAutofit/>
          </a:bodyPr>
          <a:lstStyle/>
          <a:p>
            <a:pPr marL="0" indent="0">
              <a:buNone/>
            </a:pPr>
            <a:r>
              <a:rPr lang="en-GB" sz="1800" dirty="0"/>
              <a:t>For </a:t>
            </a:r>
            <a:r>
              <a:rPr lang="en-GB" sz="1800" i="0" dirty="0">
                <a:effectLst/>
              </a:rPr>
              <a:t>EPR systems going forward, products have to be scored against a set of criteria as part of a system called eco-</a:t>
            </a:r>
            <a:r>
              <a:rPr lang="en-GB" sz="1800" i="0" u="none" strike="noStrike" dirty="0">
                <a:effectLst/>
                <a:hlinkClick r:id="rId2"/>
              </a:rPr>
              <a:t>modulation</a:t>
            </a:r>
            <a:r>
              <a:rPr lang="en-GB" sz="1800" i="0" dirty="0">
                <a:effectLst/>
              </a:rPr>
              <a:t>. Under eco-modulation, the fees paid by the producer vary according to specific criteria relating to aspects of their products’ environmental performance. The more ‘environmentally-friendly’ products are charged at a lower rate than those that are less ‘environmentally friendly’ to incentivise eco-design. </a:t>
            </a:r>
            <a:r>
              <a:rPr lang="en-GB" sz="1800" dirty="0"/>
              <a:t>We will need to </a:t>
            </a:r>
            <a:r>
              <a:rPr lang="en-GB" sz="1800" i="0" dirty="0">
                <a:effectLst/>
              </a:rPr>
              <a:t> incorporate recycled content, improving durability, making products more repairable, and integrating reuse into business models. Another key area is in relation to so-called ‘product passports’- providing detailed information on materials for users and recyclers; particularly important given the known inaccuracy of garment labels today.”</a:t>
            </a:r>
          </a:p>
          <a:p>
            <a:pPr marL="0" indent="0">
              <a:buNone/>
            </a:pPr>
            <a:endParaRPr lang="en-GB" sz="1800" i="0" dirty="0">
              <a:effectLst/>
            </a:endParaRPr>
          </a:p>
          <a:p>
            <a:pPr marL="0" indent="0">
              <a:buNone/>
            </a:pPr>
            <a:r>
              <a:rPr lang="en-GB" sz="1800" dirty="0"/>
              <a:t>We will need to </a:t>
            </a:r>
            <a:r>
              <a:rPr lang="en-GB" sz="1800" i="0" dirty="0">
                <a:effectLst/>
              </a:rPr>
              <a:t>use more durable and lower carbon materials, including organic and recycled materials, and making clothing genuinely recyclable.  </a:t>
            </a:r>
            <a:r>
              <a:rPr lang="en-GB" sz="1800" dirty="0"/>
              <a:t>Single </a:t>
            </a:r>
            <a:r>
              <a:rPr lang="en-GB" sz="1800" i="0" dirty="0">
                <a:effectLst/>
              </a:rPr>
              <a:t>materials are so much easier to deal with than mixed materials such as poly-cottons and cotton-elastane mixes, it may  be that the very worst materials, from an environmental performance point of view, will actually be excluded in the future through minimum eco-design requirements for market entry. </a:t>
            </a:r>
          </a:p>
          <a:p>
            <a:pPr marL="0" indent="0">
              <a:buNone/>
            </a:pPr>
            <a:endParaRPr lang="en-GB" sz="1500" dirty="0"/>
          </a:p>
        </p:txBody>
      </p:sp>
      <p:pic>
        <p:nvPicPr>
          <p:cNvPr id="4" name="Picture 6" descr="Waste Framework Directive 2018 | Repak">
            <a:extLst>
              <a:ext uri="{FF2B5EF4-FFF2-40B4-BE49-F238E27FC236}">
                <a16:creationId xmlns:a16="http://schemas.microsoft.com/office/drawing/2014/main" id="{76806113-560C-4C88-0034-F829D08C79B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3" b="-3"/>
          <a:stretch/>
        </p:blipFill>
        <p:spPr bwMode="auto">
          <a:xfrm>
            <a:off x="608010" y="1534953"/>
            <a:ext cx="4486136" cy="46630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A67506E-BEA1-DCB4-019C-102157725B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07249"/>
            <a:ext cx="5702157" cy="1800200"/>
          </a:xfrm>
          <a:prstGeom prst="rect">
            <a:avLst/>
          </a:prstGeom>
        </p:spPr>
      </p:pic>
      <p:sp>
        <p:nvSpPr>
          <p:cNvPr id="3" name="Title 1">
            <a:extLst>
              <a:ext uri="{FF2B5EF4-FFF2-40B4-BE49-F238E27FC236}">
                <a16:creationId xmlns:a16="http://schemas.microsoft.com/office/drawing/2014/main" id="{96CC99E2-709B-659E-1459-6C8FA8D9F731}"/>
              </a:ext>
            </a:extLst>
          </p:cNvPr>
          <p:cNvSpPr txBox="1">
            <a:spLocks/>
          </p:cNvSpPr>
          <p:nvPr/>
        </p:nvSpPr>
        <p:spPr>
          <a:xfrm>
            <a:off x="-394284" y="593197"/>
            <a:ext cx="6453027"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a:lstStyle>
          <a:p>
            <a:pPr algn="ctr" hangingPunct="1"/>
            <a:r>
              <a:rPr lang="en-GB" sz="3200" b="1" dirty="0">
                <a:solidFill>
                  <a:schemeClr val="bg1"/>
                </a:solidFill>
                <a:latin typeface="Playfair Display" pitchFamily="2" charset="77"/>
              </a:rPr>
              <a:t>EPR  - How?</a:t>
            </a:r>
          </a:p>
        </p:txBody>
      </p:sp>
    </p:spTree>
    <p:extLst>
      <p:ext uri="{BB962C8B-B14F-4D97-AF65-F5344CB8AC3E}">
        <p14:creationId xmlns:p14="http://schemas.microsoft.com/office/powerpoint/2010/main" val="1275810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6A27-33B4-1AED-422A-847A296FD4E8}"/>
              </a:ext>
            </a:extLst>
          </p:cNvPr>
          <p:cNvSpPr>
            <a:spLocks noGrp="1"/>
          </p:cNvSpPr>
          <p:nvPr>
            <p:ph type="title"/>
          </p:nvPr>
        </p:nvSpPr>
        <p:spPr/>
        <p:txBody>
          <a:bodyPr/>
          <a:lstStyle/>
          <a:p>
            <a:endParaRPr lang="en-US" dirty="0"/>
          </a:p>
        </p:txBody>
      </p:sp>
      <p:pic>
        <p:nvPicPr>
          <p:cNvPr id="4" name="Picture 13" descr="Picture 13">
            <a:extLst>
              <a:ext uri="{FF2B5EF4-FFF2-40B4-BE49-F238E27FC236}">
                <a16:creationId xmlns:a16="http://schemas.microsoft.com/office/drawing/2014/main" id="{DACAD8AE-2506-891D-900C-704C1C9DCB8A}"/>
              </a:ext>
            </a:extLst>
          </p:cNvPr>
          <p:cNvPicPr>
            <a:picLocks noChangeAspect="1"/>
          </p:cNvPicPr>
          <p:nvPr/>
        </p:nvPicPr>
        <p:blipFill>
          <a:blip r:embed="rId2"/>
          <a:stretch>
            <a:fillRect/>
          </a:stretch>
        </p:blipFill>
        <p:spPr>
          <a:xfrm>
            <a:off x="118754" y="25424"/>
            <a:ext cx="11982202" cy="1800201"/>
          </a:xfrm>
          <a:prstGeom prst="rect">
            <a:avLst/>
          </a:prstGeom>
          <a:ln w="12700">
            <a:miter lim="400000"/>
          </a:ln>
        </p:spPr>
      </p:pic>
      <p:sp>
        <p:nvSpPr>
          <p:cNvPr id="5" name="Title 1">
            <a:extLst>
              <a:ext uri="{FF2B5EF4-FFF2-40B4-BE49-F238E27FC236}">
                <a16:creationId xmlns:a16="http://schemas.microsoft.com/office/drawing/2014/main" id="{6801D035-DBC3-8DBB-B165-C1AF7F686B3D}"/>
              </a:ext>
            </a:extLst>
          </p:cNvPr>
          <p:cNvSpPr txBox="1">
            <a:spLocks/>
          </p:cNvSpPr>
          <p:nvPr/>
        </p:nvSpPr>
        <p:spPr>
          <a:xfrm>
            <a:off x="825898" y="186888"/>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a:lstStyle>
          <a:p>
            <a:pPr algn="ctr" hangingPunct="1"/>
            <a:r>
              <a:rPr lang="en-GB" sz="3200" b="1" dirty="0">
                <a:solidFill>
                  <a:schemeClr val="bg1"/>
                </a:solidFill>
                <a:latin typeface="Playfair Display" pitchFamily="2" charset="77"/>
              </a:rPr>
              <a:t>Be Aware the Creatives are Coming!</a:t>
            </a:r>
          </a:p>
        </p:txBody>
      </p:sp>
      <p:pic>
        <p:nvPicPr>
          <p:cNvPr id="6" name="Picture 5">
            <a:extLst>
              <a:ext uri="{FF2B5EF4-FFF2-40B4-BE49-F238E27FC236}">
                <a16:creationId xmlns:a16="http://schemas.microsoft.com/office/drawing/2014/main" id="{1F6CA5B0-B8FD-BDEE-17FE-CCA2266627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29258" y="6150497"/>
            <a:ext cx="1209809" cy="616059"/>
          </a:xfrm>
          <a:prstGeom prst="rect">
            <a:avLst/>
          </a:prstGeom>
        </p:spPr>
      </p:pic>
      <p:pic>
        <p:nvPicPr>
          <p:cNvPr id="9" name="Picture 8">
            <a:extLst>
              <a:ext uri="{FF2B5EF4-FFF2-40B4-BE49-F238E27FC236}">
                <a16:creationId xmlns:a16="http://schemas.microsoft.com/office/drawing/2014/main" id="{48BDC23F-48C7-F5D1-E9C3-CC6F054EF952}"/>
              </a:ext>
            </a:extLst>
          </p:cNvPr>
          <p:cNvPicPr>
            <a:picLocks noChangeAspect="1"/>
          </p:cNvPicPr>
          <p:nvPr/>
        </p:nvPicPr>
        <p:blipFill>
          <a:blip r:embed="rId4"/>
          <a:stretch>
            <a:fillRect/>
          </a:stretch>
        </p:blipFill>
        <p:spPr>
          <a:xfrm>
            <a:off x="1858798" y="3137613"/>
            <a:ext cx="1691014" cy="2866551"/>
          </a:xfrm>
          <a:prstGeom prst="rect">
            <a:avLst/>
          </a:prstGeom>
        </p:spPr>
      </p:pic>
      <p:pic>
        <p:nvPicPr>
          <p:cNvPr id="11" name="Picture 10">
            <a:extLst>
              <a:ext uri="{FF2B5EF4-FFF2-40B4-BE49-F238E27FC236}">
                <a16:creationId xmlns:a16="http://schemas.microsoft.com/office/drawing/2014/main" id="{9B136BEB-8C84-EA88-49EB-45EB8D57B6A2}"/>
              </a:ext>
            </a:extLst>
          </p:cNvPr>
          <p:cNvPicPr>
            <a:picLocks noChangeAspect="1"/>
          </p:cNvPicPr>
          <p:nvPr/>
        </p:nvPicPr>
        <p:blipFill>
          <a:blip r:embed="rId5"/>
          <a:stretch>
            <a:fillRect/>
          </a:stretch>
        </p:blipFill>
        <p:spPr>
          <a:xfrm>
            <a:off x="3533322" y="3105087"/>
            <a:ext cx="1766330" cy="2876594"/>
          </a:xfrm>
          <a:prstGeom prst="rect">
            <a:avLst/>
          </a:prstGeom>
        </p:spPr>
      </p:pic>
      <p:pic>
        <p:nvPicPr>
          <p:cNvPr id="23" name="Picture 22">
            <a:extLst>
              <a:ext uri="{FF2B5EF4-FFF2-40B4-BE49-F238E27FC236}">
                <a16:creationId xmlns:a16="http://schemas.microsoft.com/office/drawing/2014/main" id="{96F0B42E-55D7-D2CD-6D50-26BBDA7E939C}"/>
              </a:ext>
            </a:extLst>
          </p:cNvPr>
          <p:cNvPicPr>
            <a:picLocks noChangeAspect="1"/>
          </p:cNvPicPr>
          <p:nvPr/>
        </p:nvPicPr>
        <p:blipFill>
          <a:blip r:embed="rId6"/>
          <a:stretch>
            <a:fillRect/>
          </a:stretch>
        </p:blipFill>
        <p:spPr>
          <a:xfrm>
            <a:off x="87419" y="3137613"/>
            <a:ext cx="1735309" cy="2868703"/>
          </a:xfrm>
          <a:prstGeom prst="rect">
            <a:avLst/>
          </a:prstGeom>
        </p:spPr>
      </p:pic>
      <p:pic>
        <p:nvPicPr>
          <p:cNvPr id="25" name="Picture 24">
            <a:extLst>
              <a:ext uri="{FF2B5EF4-FFF2-40B4-BE49-F238E27FC236}">
                <a16:creationId xmlns:a16="http://schemas.microsoft.com/office/drawing/2014/main" id="{6F76938C-4D4D-37CD-D335-CEAE67E1DFF4}"/>
              </a:ext>
            </a:extLst>
          </p:cNvPr>
          <p:cNvPicPr>
            <a:picLocks noChangeAspect="1"/>
          </p:cNvPicPr>
          <p:nvPr/>
        </p:nvPicPr>
        <p:blipFill>
          <a:blip r:embed="rId7"/>
          <a:stretch>
            <a:fillRect/>
          </a:stretch>
        </p:blipFill>
        <p:spPr>
          <a:xfrm>
            <a:off x="7058886" y="3164140"/>
            <a:ext cx="1707292" cy="2742965"/>
          </a:xfrm>
          <a:prstGeom prst="rect">
            <a:avLst/>
          </a:prstGeom>
        </p:spPr>
      </p:pic>
      <p:pic>
        <p:nvPicPr>
          <p:cNvPr id="27" name="Picture 26">
            <a:extLst>
              <a:ext uri="{FF2B5EF4-FFF2-40B4-BE49-F238E27FC236}">
                <a16:creationId xmlns:a16="http://schemas.microsoft.com/office/drawing/2014/main" id="{8C43AF28-DEC8-7A1B-C0E3-F8D7886FFD37}"/>
              </a:ext>
            </a:extLst>
          </p:cNvPr>
          <p:cNvPicPr>
            <a:picLocks noChangeAspect="1"/>
          </p:cNvPicPr>
          <p:nvPr/>
        </p:nvPicPr>
        <p:blipFill>
          <a:blip r:embed="rId8"/>
          <a:stretch>
            <a:fillRect/>
          </a:stretch>
        </p:blipFill>
        <p:spPr>
          <a:xfrm>
            <a:off x="10445323" y="3137612"/>
            <a:ext cx="1707292" cy="2742965"/>
          </a:xfrm>
          <a:prstGeom prst="rect">
            <a:avLst/>
          </a:prstGeom>
        </p:spPr>
      </p:pic>
      <p:pic>
        <p:nvPicPr>
          <p:cNvPr id="31" name="Picture 30">
            <a:extLst>
              <a:ext uri="{FF2B5EF4-FFF2-40B4-BE49-F238E27FC236}">
                <a16:creationId xmlns:a16="http://schemas.microsoft.com/office/drawing/2014/main" id="{04E17CF5-19E5-700B-482C-A19BBC2932C0}"/>
              </a:ext>
            </a:extLst>
          </p:cNvPr>
          <p:cNvPicPr>
            <a:picLocks noChangeAspect="1"/>
          </p:cNvPicPr>
          <p:nvPr/>
        </p:nvPicPr>
        <p:blipFill>
          <a:blip r:embed="rId9"/>
          <a:stretch>
            <a:fillRect/>
          </a:stretch>
        </p:blipFill>
        <p:spPr>
          <a:xfrm>
            <a:off x="8766177" y="3121321"/>
            <a:ext cx="1681615" cy="2794448"/>
          </a:xfrm>
          <a:prstGeom prst="rect">
            <a:avLst/>
          </a:prstGeom>
        </p:spPr>
      </p:pic>
      <p:pic>
        <p:nvPicPr>
          <p:cNvPr id="33" name="Picture 32">
            <a:extLst>
              <a:ext uri="{FF2B5EF4-FFF2-40B4-BE49-F238E27FC236}">
                <a16:creationId xmlns:a16="http://schemas.microsoft.com/office/drawing/2014/main" id="{1AFAACCD-6614-9D22-BC3E-5746DC30CAAE}"/>
              </a:ext>
            </a:extLst>
          </p:cNvPr>
          <p:cNvPicPr>
            <a:picLocks noChangeAspect="1"/>
          </p:cNvPicPr>
          <p:nvPr/>
        </p:nvPicPr>
        <p:blipFill>
          <a:blip r:embed="rId10"/>
          <a:stretch>
            <a:fillRect/>
          </a:stretch>
        </p:blipFill>
        <p:spPr>
          <a:xfrm>
            <a:off x="5322051" y="3143164"/>
            <a:ext cx="1681616" cy="2838517"/>
          </a:xfrm>
          <a:prstGeom prst="rect">
            <a:avLst/>
          </a:prstGeom>
        </p:spPr>
      </p:pic>
      <p:pic>
        <p:nvPicPr>
          <p:cNvPr id="35" name="Picture 34">
            <a:extLst>
              <a:ext uri="{FF2B5EF4-FFF2-40B4-BE49-F238E27FC236}">
                <a16:creationId xmlns:a16="http://schemas.microsoft.com/office/drawing/2014/main" id="{8C148D8E-9D64-2A07-8708-6C49F078930A}"/>
              </a:ext>
            </a:extLst>
          </p:cNvPr>
          <p:cNvPicPr>
            <a:picLocks noChangeAspect="1"/>
          </p:cNvPicPr>
          <p:nvPr/>
        </p:nvPicPr>
        <p:blipFill>
          <a:blip r:embed="rId11"/>
          <a:stretch>
            <a:fillRect/>
          </a:stretch>
        </p:blipFill>
        <p:spPr>
          <a:xfrm>
            <a:off x="6332397" y="1787196"/>
            <a:ext cx="5859603" cy="1709051"/>
          </a:xfrm>
          <a:prstGeom prst="rect">
            <a:avLst/>
          </a:prstGeom>
        </p:spPr>
      </p:pic>
    </p:spTree>
    <p:extLst>
      <p:ext uri="{BB962C8B-B14F-4D97-AF65-F5344CB8AC3E}">
        <p14:creationId xmlns:p14="http://schemas.microsoft.com/office/powerpoint/2010/main" val="2983739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3467AF-D8BE-A307-BB31-BBE9DB340725}"/>
              </a:ext>
            </a:extLst>
          </p:cNvPr>
          <p:cNvPicPr>
            <a:picLocks noChangeAspect="1"/>
          </p:cNvPicPr>
          <p:nvPr/>
        </p:nvPicPr>
        <p:blipFill>
          <a:blip r:embed="rId2"/>
          <a:stretch>
            <a:fillRect/>
          </a:stretch>
        </p:blipFill>
        <p:spPr>
          <a:xfrm>
            <a:off x="854428" y="-211382"/>
            <a:ext cx="10303198" cy="7280764"/>
          </a:xfrm>
          <a:prstGeom prst="rect">
            <a:avLst/>
          </a:prstGeom>
        </p:spPr>
      </p:pic>
    </p:spTree>
    <p:extLst>
      <p:ext uri="{BB962C8B-B14F-4D97-AF65-F5344CB8AC3E}">
        <p14:creationId xmlns:p14="http://schemas.microsoft.com/office/powerpoint/2010/main" val="3271069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3" descr="Picture 13">
            <a:extLst>
              <a:ext uri="{FF2B5EF4-FFF2-40B4-BE49-F238E27FC236}">
                <a16:creationId xmlns:a16="http://schemas.microsoft.com/office/drawing/2014/main" id="{97368725-CDF1-E047-7E02-B9A868E7927C}"/>
              </a:ext>
            </a:extLst>
          </p:cNvPr>
          <p:cNvPicPr>
            <a:picLocks noChangeAspect="1"/>
          </p:cNvPicPr>
          <p:nvPr/>
        </p:nvPicPr>
        <p:blipFill>
          <a:blip r:embed="rId2"/>
          <a:stretch>
            <a:fillRect/>
          </a:stretch>
        </p:blipFill>
        <p:spPr>
          <a:xfrm>
            <a:off x="118754" y="25424"/>
            <a:ext cx="11982202" cy="1800201"/>
          </a:xfrm>
          <a:prstGeom prst="rect">
            <a:avLst/>
          </a:prstGeom>
          <a:ln w="12700">
            <a:miter lim="400000"/>
          </a:ln>
        </p:spPr>
      </p:pic>
      <p:sp>
        <p:nvSpPr>
          <p:cNvPr id="2" name="TextBox 1">
            <a:extLst>
              <a:ext uri="{FF2B5EF4-FFF2-40B4-BE49-F238E27FC236}">
                <a16:creationId xmlns:a16="http://schemas.microsoft.com/office/drawing/2014/main" id="{423A0DB1-AB46-F140-B214-339A2EFEED68}"/>
              </a:ext>
            </a:extLst>
          </p:cNvPr>
          <p:cNvSpPr txBox="1"/>
          <p:nvPr/>
        </p:nvSpPr>
        <p:spPr>
          <a:xfrm>
            <a:off x="688370" y="2297910"/>
            <a:ext cx="3688422" cy="3693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t>FEL has two mission statements</a:t>
            </a:r>
          </a:p>
          <a:p>
            <a:endParaRPr lang="en-US" dirty="0"/>
          </a:p>
          <a:p>
            <a:r>
              <a:rPr lang="en-US" dirty="0"/>
              <a:t>+ To be a </a:t>
            </a:r>
            <a:r>
              <a:rPr lang="en-GB" dirty="0"/>
              <a:t>centre</a:t>
            </a:r>
            <a:r>
              <a:rPr lang="en-US" dirty="0"/>
              <a:t> of excellence for design, patterns, grading, production. FEL's services can offer a client a one off sample to 30,000 garments a week.</a:t>
            </a:r>
          </a:p>
          <a:p>
            <a:endParaRPr lang="en-US" dirty="0"/>
          </a:p>
          <a:p>
            <a:r>
              <a:rPr lang="en-US" dirty="0"/>
              <a:t>+ To be a </a:t>
            </a:r>
            <a:r>
              <a:rPr lang="en-US" dirty="0" err="1"/>
              <a:t>centre</a:t>
            </a:r>
            <a:r>
              <a:rPr lang="en-US" dirty="0"/>
              <a:t> of excellence for education and learning from their sites in London, Islington, Leicester and Wales.  Qualification attainment from level 1 - 5 plus apprenticeships.</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8" name="Picture 7">
            <a:extLst>
              <a:ext uri="{FF2B5EF4-FFF2-40B4-BE49-F238E27FC236}">
                <a16:creationId xmlns:a16="http://schemas.microsoft.com/office/drawing/2014/main" id="{F9212FDF-A084-254D-9183-44A6F3456B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4254" y="1818895"/>
            <a:ext cx="6840895" cy="4560090"/>
          </a:xfrm>
          <a:prstGeom prst="rect">
            <a:avLst/>
          </a:prstGeom>
        </p:spPr>
      </p:pic>
      <p:sp>
        <p:nvSpPr>
          <p:cNvPr id="11" name="TextBox 4">
            <a:extLst>
              <a:ext uri="{FF2B5EF4-FFF2-40B4-BE49-F238E27FC236}">
                <a16:creationId xmlns:a16="http://schemas.microsoft.com/office/drawing/2014/main" id="{CE501FF9-C130-BC4E-AA5A-65C6D0DA680D}"/>
              </a:ext>
            </a:extLst>
          </p:cNvPr>
          <p:cNvSpPr txBox="1"/>
          <p:nvPr/>
        </p:nvSpPr>
        <p:spPr>
          <a:xfrm>
            <a:off x="3562564" y="438335"/>
            <a:ext cx="6483961" cy="662169"/>
          </a:xfrm>
          <a:prstGeom prst="rect">
            <a:avLst/>
          </a:prstGeom>
        </p:spPr>
        <p:txBody>
          <a:bodyPr wrap="square" lIns="0" tIns="0" rIns="0" bIns="0" rtlCol="0" anchor="t">
            <a:spAutoFit/>
          </a:bodyPr>
          <a:lstStyle/>
          <a:p>
            <a:pPr>
              <a:lnSpc>
                <a:spcPts val="5803"/>
              </a:lnSpc>
            </a:pPr>
            <a:r>
              <a:rPr lang="en-US" sz="3600" b="1" spc="43" dirty="0">
                <a:solidFill>
                  <a:schemeClr val="bg1"/>
                </a:solidFill>
                <a:latin typeface="Playfair Display" pitchFamily="2" charset="77"/>
              </a:rPr>
              <a:t>FEL Has Two Missions;</a:t>
            </a:r>
          </a:p>
        </p:txBody>
      </p:sp>
    </p:spTree>
    <p:extLst>
      <p:ext uri="{BB962C8B-B14F-4D97-AF65-F5344CB8AC3E}">
        <p14:creationId xmlns:p14="http://schemas.microsoft.com/office/powerpoint/2010/main" val="3675159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Picture 13">
            <a:extLst>
              <a:ext uri="{FF2B5EF4-FFF2-40B4-BE49-F238E27FC236}">
                <a16:creationId xmlns:a16="http://schemas.microsoft.com/office/drawing/2014/main" id="{2F91571C-96CB-14D1-642F-855B19D938D2}"/>
              </a:ext>
            </a:extLst>
          </p:cNvPr>
          <p:cNvPicPr>
            <a:picLocks noChangeAspect="1"/>
          </p:cNvPicPr>
          <p:nvPr/>
        </p:nvPicPr>
        <p:blipFill>
          <a:blip r:embed="rId2"/>
          <a:stretch>
            <a:fillRect/>
          </a:stretch>
        </p:blipFill>
        <p:spPr>
          <a:xfrm>
            <a:off x="129001" y="0"/>
            <a:ext cx="11982202" cy="1800201"/>
          </a:xfrm>
          <a:prstGeom prst="rect">
            <a:avLst/>
          </a:prstGeom>
          <a:ln w="12700">
            <a:miter lim="400000"/>
          </a:ln>
        </p:spPr>
      </p:pic>
      <p:sp>
        <p:nvSpPr>
          <p:cNvPr id="5" name="Title 1">
            <a:extLst>
              <a:ext uri="{FF2B5EF4-FFF2-40B4-BE49-F238E27FC236}">
                <a16:creationId xmlns:a16="http://schemas.microsoft.com/office/drawing/2014/main" id="{F042F94B-0E94-F436-6C59-37701E959FA1}"/>
              </a:ext>
            </a:extLst>
          </p:cNvPr>
          <p:cNvSpPr txBox="1"/>
          <p:nvPr/>
        </p:nvSpPr>
        <p:spPr>
          <a:xfrm>
            <a:off x="2976326" y="192052"/>
            <a:ext cx="6366106" cy="1325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nSpc>
                <a:spcPct val="90000"/>
              </a:lnSpc>
              <a:defRPr sz="4000">
                <a:solidFill>
                  <a:srgbClr val="FFFFFF"/>
                </a:solidFill>
                <a:latin typeface="Playfair Display"/>
                <a:ea typeface="Playfair Display"/>
                <a:cs typeface="Playfair Display"/>
                <a:sym typeface="Playfair Display"/>
              </a:defRPr>
            </a:lvl1pPr>
          </a:lstStyle>
          <a:p>
            <a:pPr algn="ctr"/>
            <a:r>
              <a:rPr lang="en-GB" dirty="0"/>
              <a:t>Contact us!</a:t>
            </a:r>
            <a:endParaRPr dirty="0"/>
          </a:p>
        </p:txBody>
      </p:sp>
      <p:sp>
        <p:nvSpPr>
          <p:cNvPr id="2" name="TextBox 1">
            <a:extLst>
              <a:ext uri="{FF2B5EF4-FFF2-40B4-BE49-F238E27FC236}">
                <a16:creationId xmlns:a16="http://schemas.microsoft.com/office/drawing/2014/main" id="{7B0D4D41-278E-A2D9-A501-D8E0259B8E71}"/>
              </a:ext>
            </a:extLst>
          </p:cNvPr>
          <p:cNvSpPr txBox="1"/>
          <p:nvPr/>
        </p:nvSpPr>
        <p:spPr>
          <a:xfrm>
            <a:off x="1066800" y="1655544"/>
            <a:ext cx="10058400"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rgbClr val="000000"/>
                </a:solidFill>
                <a:effectLst/>
                <a:uFillTx/>
                <a:latin typeface="+mn-lt"/>
                <a:ea typeface="+mn-ea"/>
                <a:cs typeface="+mn-cs"/>
                <a:sym typeface="Calibri"/>
              </a:rPr>
              <a:t>Fashion-Enter Ltd | </a:t>
            </a:r>
            <a:r>
              <a:rPr kumimoji="0" lang="en-US" sz="1200" b="1" i="0" u="none" strike="noStrike" cap="none" spc="0" normalizeH="0" baseline="0" dirty="0" err="1">
                <a:ln>
                  <a:noFill/>
                </a:ln>
                <a:solidFill>
                  <a:srgbClr val="000000"/>
                </a:solidFill>
                <a:effectLst/>
                <a:uFillTx/>
                <a:latin typeface="+mn-lt"/>
                <a:ea typeface="+mn-ea"/>
                <a:cs typeface="+mn-cs"/>
                <a:sym typeface="Calibri"/>
              </a:rPr>
              <a:t>FashionCapital</a:t>
            </a:r>
            <a:r>
              <a:rPr kumimoji="0" lang="en-US" sz="1200" b="1" i="0" u="none" strike="noStrike" cap="none" spc="0" normalizeH="0" baseline="0" dirty="0">
                <a:ln>
                  <a:noFill/>
                </a:ln>
                <a:solidFill>
                  <a:srgbClr val="000000"/>
                </a:solidFill>
                <a:effectLst/>
                <a:uFillTx/>
                <a:latin typeface="+mn-lt"/>
                <a:ea typeface="+mn-ea"/>
                <a:cs typeface="+mn-cs"/>
                <a:sym typeface="Calibri"/>
              </a:rPr>
              <a:t> | FCFTA (HO) </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A: Unit 4, 13/14 Crusader Industrial Estate, 167 Hermitage Road, Haringey, London, N4 1LZ   </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T: 0208 809 3311                                             </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E: </a:t>
            </a:r>
            <a:r>
              <a:rPr kumimoji="0" lang="en-US" sz="1200" b="0" i="0" u="none" strike="noStrike" cap="none" spc="0" normalizeH="0" baseline="0" dirty="0" err="1">
                <a:ln>
                  <a:noFill/>
                </a:ln>
                <a:solidFill>
                  <a:srgbClr val="000000"/>
                </a:solidFill>
                <a:effectLst/>
                <a:uFillTx/>
                <a:latin typeface="+mn-lt"/>
                <a:ea typeface="+mn-ea"/>
                <a:cs typeface="+mn-cs"/>
                <a:sym typeface="Calibri"/>
              </a:rPr>
              <a:t>info@fashion-enter.com</a:t>
            </a:r>
            <a:r>
              <a:rPr kumimoji="0" lang="en-US" sz="1200" b="0" i="0" u="none" strike="noStrike" cap="none" spc="0" normalizeH="0" baseline="0" dirty="0">
                <a:ln>
                  <a:noFill/>
                </a:ln>
                <a:solidFill>
                  <a:srgbClr val="000000"/>
                </a:solidFill>
                <a:effectLst/>
                <a:uFillTx/>
                <a:latin typeface="+mn-lt"/>
                <a:ea typeface="+mn-ea"/>
                <a:cs typeface="+mn-cs"/>
                <a:sym typeface="Calibri"/>
              </a:rPr>
              <a:t>  | </a:t>
            </a:r>
            <a:r>
              <a:rPr kumimoji="0" lang="en-US" sz="1200" b="0" i="0" u="none" strike="noStrike" cap="none" spc="0" normalizeH="0" baseline="0" dirty="0" err="1">
                <a:ln>
                  <a:noFill/>
                </a:ln>
                <a:solidFill>
                  <a:srgbClr val="000000"/>
                </a:solidFill>
                <a:effectLst/>
                <a:uFillTx/>
                <a:latin typeface="+mn-lt"/>
                <a:ea typeface="+mn-ea"/>
                <a:cs typeface="+mn-cs"/>
                <a:sym typeface="Calibri"/>
              </a:rPr>
              <a:t>Education@fashion-enter.com</a:t>
            </a:r>
            <a:r>
              <a:rPr kumimoji="0" lang="en-US" sz="1200" b="0" i="0" u="none" strike="noStrike" cap="none" spc="0" normalizeH="0" baseline="0" dirty="0">
                <a:ln>
                  <a:noFill/>
                </a:ln>
                <a:solidFill>
                  <a:srgbClr val="000000"/>
                </a:solidFill>
                <a:effectLst/>
                <a:uFillTx/>
                <a:latin typeface="+mn-lt"/>
                <a:ea typeface="+mn-ea"/>
                <a:cs typeface="+mn-cs"/>
                <a:sym typeface="Calibri"/>
              </a:rPr>
              <a:t>   </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W: </a:t>
            </a:r>
            <a:r>
              <a:rPr kumimoji="0" lang="en-US" sz="1200" b="0" i="0" u="none" strike="noStrike" cap="none" spc="0" normalizeH="0" baseline="0" dirty="0" err="1">
                <a:ln>
                  <a:noFill/>
                </a:ln>
                <a:solidFill>
                  <a:srgbClr val="000000"/>
                </a:solidFill>
                <a:effectLst/>
                <a:uFillTx/>
                <a:latin typeface="+mn-lt"/>
                <a:ea typeface="+mn-ea"/>
                <a:cs typeface="+mn-cs"/>
                <a:sym typeface="Calibri"/>
              </a:rPr>
              <a:t>www.Fashion-Enter.com</a:t>
            </a:r>
            <a:r>
              <a:rPr kumimoji="0" lang="en-US" sz="1200" b="0" i="0" u="none" strike="noStrike" cap="none" spc="0" normalizeH="0" baseline="0" dirty="0">
                <a:ln>
                  <a:noFill/>
                </a:ln>
                <a:solidFill>
                  <a:srgbClr val="000000"/>
                </a:solidFill>
                <a:effectLst/>
                <a:uFillTx/>
                <a:latin typeface="+mn-lt"/>
                <a:ea typeface="+mn-ea"/>
                <a:cs typeface="+mn-cs"/>
                <a:sym typeface="Calibri"/>
              </a:rPr>
              <a:t> | </a:t>
            </a:r>
            <a:r>
              <a:rPr kumimoji="0" lang="en-US" sz="1200" b="0" i="0" u="none" strike="noStrike" cap="none" spc="0" normalizeH="0" baseline="0" dirty="0" err="1">
                <a:ln>
                  <a:noFill/>
                </a:ln>
                <a:solidFill>
                  <a:srgbClr val="000000"/>
                </a:solidFill>
                <a:effectLst/>
                <a:uFillTx/>
                <a:latin typeface="+mn-lt"/>
                <a:ea typeface="+mn-ea"/>
                <a:cs typeface="+mn-cs"/>
                <a:sym typeface="Calibri"/>
              </a:rPr>
              <a:t>www.FashionCapital.co.uk</a:t>
            </a:r>
            <a:r>
              <a:rPr kumimoji="0" lang="en-US" sz="1200" b="0" i="0" u="none" strike="noStrike" cap="none" spc="0" normalizeH="0" baseline="0" dirty="0">
                <a:ln>
                  <a:noFill/>
                </a:ln>
                <a:solidFill>
                  <a:srgbClr val="000000"/>
                </a:solidFill>
                <a:effectLst/>
                <a:uFillTx/>
                <a:latin typeface="+mn-lt"/>
                <a:ea typeface="+mn-ea"/>
                <a:cs typeface="+mn-cs"/>
                <a:sym typeface="Calibri"/>
              </a:rPr>
              <a:t> | </a:t>
            </a:r>
            <a:r>
              <a:rPr kumimoji="0" lang="en-US" sz="1200" b="0" i="0" u="none" strike="noStrike" cap="none" spc="0" normalizeH="0" baseline="0" dirty="0" err="1">
                <a:ln>
                  <a:noFill/>
                </a:ln>
                <a:solidFill>
                  <a:srgbClr val="000000"/>
                </a:solidFill>
                <a:effectLst/>
                <a:uFillTx/>
                <a:latin typeface="+mn-lt"/>
                <a:ea typeface="+mn-ea"/>
                <a:cs typeface="+mn-cs"/>
                <a:sym typeface="Calibri"/>
              </a:rPr>
              <a:t>www.FCFTA.com</a:t>
            </a:r>
            <a:r>
              <a:rPr kumimoji="0" lang="en-US" sz="1200" b="0" i="0" u="none" strike="noStrike" cap="none" spc="0" normalizeH="0" baseline="0" dirty="0">
                <a:ln>
                  <a:noFill/>
                </a:ln>
                <a:solidFill>
                  <a:srgbClr val="000000"/>
                </a:solidFill>
                <a:effectLst/>
                <a:uFillTx/>
                <a:latin typeface="+mn-lt"/>
                <a:ea typeface="+mn-ea"/>
                <a:cs typeface="+mn-cs"/>
                <a:sym typeface="Calibri"/>
              </a:rPr>
              <a:t> </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Fb: @</a:t>
            </a:r>
            <a:r>
              <a:rPr kumimoji="0" lang="en-US" sz="1200" b="0" i="0" u="none" strike="noStrike" cap="none" spc="0" normalizeH="0" baseline="0" dirty="0" err="1">
                <a:ln>
                  <a:noFill/>
                </a:ln>
                <a:solidFill>
                  <a:srgbClr val="000000"/>
                </a:solidFill>
                <a:effectLst/>
                <a:uFillTx/>
                <a:latin typeface="+mn-lt"/>
                <a:ea typeface="+mn-ea"/>
                <a:cs typeface="+mn-cs"/>
                <a:sym typeface="Calibri"/>
              </a:rPr>
              <a:t>fashioncapital</a:t>
            </a:r>
            <a:r>
              <a:rPr kumimoji="0" lang="en-US" sz="1200" b="0" i="0" u="none" strike="noStrike" cap="none" spc="0" normalizeH="0" baseline="0" dirty="0">
                <a:ln>
                  <a:noFill/>
                </a:ln>
                <a:solidFill>
                  <a:srgbClr val="000000"/>
                </a:solidFill>
                <a:effectLst/>
                <a:uFillTx/>
                <a:latin typeface="+mn-lt"/>
                <a:ea typeface="+mn-ea"/>
                <a:cs typeface="+mn-cs"/>
                <a:sym typeface="Calibri"/>
              </a:rPr>
              <a:t> | In: @</a:t>
            </a:r>
            <a:r>
              <a:rPr kumimoji="0" lang="en-US" sz="1200" b="0" i="0" u="none" strike="noStrike" cap="none" spc="0" normalizeH="0" baseline="0" dirty="0" err="1">
                <a:ln>
                  <a:noFill/>
                </a:ln>
                <a:solidFill>
                  <a:srgbClr val="000000"/>
                </a:solidFill>
                <a:effectLst/>
                <a:uFillTx/>
                <a:latin typeface="+mn-lt"/>
                <a:ea typeface="+mn-ea"/>
                <a:cs typeface="+mn-cs"/>
                <a:sym typeface="Calibri"/>
              </a:rPr>
              <a:t>fashioncapitaluk</a:t>
            </a:r>
            <a:r>
              <a:rPr kumimoji="0" lang="en-US" sz="1200" b="0" i="0" u="none" strike="noStrike" cap="none" spc="0" normalizeH="0" baseline="0" dirty="0">
                <a:ln>
                  <a:noFill/>
                </a:ln>
                <a:solidFill>
                  <a:srgbClr val="000000"/>
                </a:solidFill>
                <a:effectLst/>
                <a:uFillTx/>
                <a:latin typeface="+mn-lt"/>
                <a:ea typeface="+mn-ea"/>
                <a:cs typeface="+mn-cs"/>
                <a:sym typeface="Calibri"/>
              </a:rPr>
              <a:t> | Tw: @</a:t>
            </a:r>
            <a:r>
              <a:rPr kumimoji="0" lang="en-US" sz="1200" b="0" i="0" u="none" strike="noStrike" cap="none" spc="0" normalizeH="0" baseline="0" dirty="0" err="1">
                <a:ln>
                  <a:noFill/>
                </a:ln>
                <a:solidFill>
                  <a:srgbClr val="000000"/>
                </a:solidFill>
                <a:effectLst/>
                <a:uFillTx/>
                <a:latin typeface="+mn-lt"/>
                <a:ea typeface="+mn-ea"/>
                <a:cs typeface="+mn-cs"/>
                <a:sym typeface="Calibri"/>
              </a:rPr>
              <a:t>FashionCapital</a:t>
            </a:r>
            <a:r>
              <a:rPr kumimoji="0" lang="en-US" sz="1200" b="0" i="0" u="none" strike="noStrike" cap="none" spc="0" normalizeH="0" baseline="0" dirty="0">
                <a:ln>
                  <a:noFill/>
                </a:ln>
                <a:solidFill>
                  <a:srgbClr val="000000"/>
                </a:solidFill>
                <a:effectLst/>
                <a:uFillTx/>
                <a:latin typeface="+mn-lt"/>
                <a:ea typeface="+mn-ea"/>
                <a:cs typeface="+mn-cs"/>
                <a:sym typeface="Calibri"/>
              </a:rPr>
              <a:t> | Li: @</a:t>
            </a:r>
            <a:r>
              <a:rPr kumimoji="0" lang="en-US" sz="1200" b="0" i="0" u="none" strike="noStrike" cap="none" spc="0" normalizeH="0" baseline="0" dirty="0" err="1">
                <a:ln>
                  <a:noFill/>
                </a:ln>
                <a:solidFill>
                  <a:srgbClr val="000000"/>
                </a:solidFill>
                <a:effectLst/>
                <a:uFillTx/>
                <a:latin typeface="+mn-lt"/>
                <a:ea typeface="+mn-ea"/>
                <a:cs typeface="+mn-cs"/>
                <a:sym typeface="Calibri"/>
              </a:rPr>
              <a:t>fashioncapital</a:t>
            </a:r>
            <a:r>
              <a:rPr kumimoji="0" lang="en-US" sz="1200" b="0" i="0" u="none" strike="noStrike" cap="none" spc="0" normalizeH="0" baseline="0" dirty="0">
                <a:ln>
                  <a:noFill/>
                </a:ln>
                <a:solidFill>
                  <a:srgbClr val="000000"/>
                </a:solidFill>
                <a:effectLst/>
                <a:uFillTx/>
                <a:latin typeface="+mn-lt"/>
                <a:ea typeface="+mn-ea"/>
                <a:cs typeface="+mn-cs"/>
                <a:sym typeface="Calibri"/>
              </a:rPr>
              <a:t>  </a:t>
            </a:r>
          </a:p>
          <a:p>
            <a:pPr marL="0" marR="0" indent="0" algn="ctr"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mn-lt"/>
              <a:ea typeface="+mn-ea"/>
              <a:cs typeface="+mn-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rgbClr val="000000"/>
                </a:solidFill>
                <a:effectLst/>
                <a:uFillTx/>
                <a:latin typeface="+mn-lt"/>
                <a:ea typeface="+mn-ea"/>
                <a:cs typeface="+mn-cs"/>
                <a:sym typeface="Calibri"/>
              </a:rPr>
              <a:t>Fashion-Enter Ltd (Wales)    </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A: The Royal Welsh Warehouse, 17 Old Kerry Road, Newtown, </a:t>
            </a:r>
            <a:r>
              <a:rPr kumimoji="0" lang="en-US" sz="1200" b="0" i="0" u="none" strike="noStrike" cap="none" spc="0" normalizeH="0" baseline="0" dirty="0" err="1">
                <a:ln>
                  <a:noFill/>
                </a:ln>
                <a:solidFill>
                  <a:srgbClr val="000000"/>
                </a:solidFill>
                <a:effectLst/>
                <a:uFillTx/>
                <a:latin typeface="+mn-lt"/>
                <a:ea typeface="+mn-ea"/>
                <a:cs typeface="+mn-cs"/>
                <a:sym typeface="Calibri"/>
              </a:rPr>
              <a:t>Powys</a:t>
            </a:r>
            <a:r>
              <a:rPr kumimoji="0" lang="en-US" sz="1200" b="0" i="0" u="none" strike="noStrike" cap="none" spc="0" normalizeH="0" baseline="0" dirty="0">
                <a:ln>
                  <a:noFill/>
                </a:ln>
                <a:solidFill>
                  <a:srgbClr val="000000"/>
                </a:solidFill>
                <a:effectLst/>
                <a:uFillTx/>
                <a:latin typeface="+mn-lt"/>
                <a:ea typeface="+mn-ea"/>
                <a:cs typeface="+mn-cs"/>
                <a:sym typeface="Calibri"/>
              </a:rPr>
              <a:t>, SY16 1BJ   </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T: 0168 624 8148          </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E: </a:t>
            </a:r>
            <a:r>
              <a:rPr kumimoji="0" lang="en-US" sz="1200" b="0" i="0" u="none" strike="noStrike" cap="none" spc="0" normalizeH="0" baseline="0" dirty="0" err="1">
                <a:ln>
                  <a:noFill/>
                </a:ln>
                <a:solidFill>
                  <a:srgbClr val="000000"/>
                </a:solidFill>
                <a:effectLst/>
                <a:uFillTx/>
                <a:latin typeface="+mn-lt"/>
                <a:ea typeface="+mn-ea"/>
                <a:cs typeface="+mn-cs"/>
                <a:sym typeface="Calibri"/>
              </a:rPr>
              <a:t>FELWales@fashion-enter.com</a:t>
            </a:r>
            <a:r>
              <a:rPr kumimoji="0" lang="en-US" sz="1200" b="0" i="0" u="none" strike="noStrike" cap="none" spc="0" normalizeH="0" baseline="0" dirty="0">
                <a:ln>
                  <a:noFill/>
                </a:ln>
                <a:solidFill>
                  <a:srgbClr val="000000"/>
                </a:solidFill>
                <a:effectLst/>
                <a:uFillTx/>
                <a:latin typeface="+mn-lt"/>
                <a:ea typeface="+mn-ea"/>
                <a:cs typeface="+mn-cs"/>
                <a:sym typeface="Calibri"/>
              </a:rPr>
              <a:t>  </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Fb: @</a:t>
            </a:r>
            <a:r>
              <a:rPr kumimoji="0" lang="en-US" sz="1200" b="0" i="0" u="none" strike="noStrike" cap="none" spc="0" normalizeH="0" baseline="0" dirty="0" err="1">
                <a:ln>
                  <a:noFill/>
                </a:ln>
                <a:solidFill>
                  <a:srgbClr val="000000"/>
                </a:solidFill>
                <a:effectLst/>
                <a:uFillTx/>
                <a:latin typeface="+mn-lt"/>
                <a:ea typeface="+mn-ea"/>
                <a:cs typeface="+mn-cs"/>
                <a:sym typeface="Calibri"/>
              </a:rPr>
              <a:t>FashionEnter</a:t>
            </a:r>
            <a:r>
              <a:rPr kumimoji="0" lang="en-US" sz="1200" b="0" i="0" u="none" strike="noStrike" cap="none" spc="0" normalizeH="0" baseline="0" dirty="0">
                <a:ln>
                  <a:noFill/>
                </a:ln>
                <a:solidFill>
                  <a:srgbClr val="000000"/>
                </a:solidFill>
                <a:effectLst/>
                <a:uFillTx/>
                <a:latin typeface="+mn-lt"/>
                <a:ea typeface="+mn-ea"/>
                <a:cs typeface="+mn-cs"/>
                <a:sym typeface="Calibri"/>
              </a:rPr>
              <a:t> | In: @</a:t>
            </a:r>
            <a:r>
              <a:rPr kumimoji="0" lang="en-US" sz="1200" b="0" i="0" u="none" strike="noStrike" cap="none" spc="0" normalizeH="0" baseline="0" dirty="0" err="1">
                <a:ln>
                  <a:noFill/>
                </a:ln>
                <a:solidFill>
                  <a:srgbClr val="000000"/>
                </a:solidFill>
                <a:effectLst/>
                <a:uFillTx/>
                <a:latin typeface="+mn-lt"/>
                <a:ea typeface="+mn-ea"/>
                <a:cs typeface="+mn-cs"/>
                <a:sym typeface="Calibri"/>
              </a:rPr>
              <a:t>fashionenterltd</a:t>
            </a:r>
            <a:r>
              <a:rPr kumimoji="0" lang="en-US" sz="1200" b="0" i="0" u="none" strike="noStrike" cap="none" spc="0" normalizeH="0" baseline="0" dirty="0">
                <a:ln>
                  <a:noFill/>
                </a:ln>
                <a:solidFill>
                  <a:srgbClr val="000000"/>
                </a:solidFill>
                <a:effectLst/>
                <a:uFillTx/>
                <a:latin typeface="+mn-lt"/>
                <a:ea typeface="+mn-ea"/>
                <a:cs typeface="+mn-cs"/>
                <a:sym typeface="Calibri"/>
              </a:rPr>
              <a:t> | Li: @Fashion-Enter </a:t>
            </a:r>
          </a:p>
          <a:p>
            <a:pPr marL="0" marR="0" indent="0" algn="ctr"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mn-lt"/>
              <a:ea typeface="+mn-ea"/>
              <a:cs typeface="+mn-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rgbClr val="000000"/>
                </a:solidFill>
                <a:effectLst/>
                <a:uFillTx/>
                <a:latin typeface="+mn-lt"/>
                <a:ea typeface="+mn-ea"/>
                <a:cs typeface="+mn-cs"/>
                <a:sym typeface="Calibri"/>
              </a:rPr>
              <a:t>FCFTA (Leicester)  </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A: Top Floor, Black and Yellow Building, 30 Stonebridge Street, Leicester, LE5 3PA  </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T: 0116 436 2560 </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E: </a:t>
            </a:r>
            <a:r>
              <a:rPr kumimoji="0" lang="en-US" sz="1200" b="0" i="0" u="none" strike="noStrike" cap="none" spc="0" normalizeH="0" baseline="0" dirty="0" err="1">
                <a:ln>
                  <a:noFill/>
                </a:ln>
                <a:solidFill>
                  <a:srgbClr val="000000"/>
                </a:solidFill>
                <a:effectLst/>
                <a:uFillTx/>
                <a:latin typeface="+mn-lt"/>
                <a:ea typeface="+mn-ea"/>
                <a:cs typeface="+mn-cs"/>
                <a:sym typeface="Calibri"/>
              </a:rPr>
              <a:t>Fcftaleicester@fashion-enter.com</a:t>
            </a:r>
            <a:r>
              <a:rPr kumimoji="0" lang="en-US" sz="1200" b="0" i="0" u="none" strike="noStrike" cap="none" spc="0" normalizeH="0" baseline="0" dirty="0">
                <a:ln>
                  <a:noFill/>
                </a:ln>
                <a:solidFill>
                  <a:srgbClr val="000000"/>
                </a:solidFill>
                <a:effectLst/>
                <a:uFillTx/>
                <a:latin typeface="+mn-lt"/>
                <a:ea typeface="+mn-ea"/>
                <a:cs typeface="+mn-cs"/>
                <a:sym typeface="Calibri"/>
              </a:rPr>
              <a:t>     </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Fb: @</a:t>
            </a:r>
            <a:r>
              <a:rPr kumimoji="0" lang="en-US" sz="1200" b="0" i="0" u="none" strike="noStrike" cap="none" spc="0" normalizeH="0" baseline="0" dirty="0" err="1">
                <a:ln>
                  <a:noFill/>
                </a:ln>
                <a:solidFill>
                  <a:srgbClr val="000000"/>
                </a:solidFill>
                <a:effectLst/>
                <a:uFillTx/>
                <a:latin typeface="+mn-lt"/>
                <a:ea typeface="+mn-ea"/>
                <a:cs typeface="+mn-cs"/>
                <a:sym typeface="Calibri"/>
              </a:rPr>
              <a:t>FashionTechnologyAcademy</a:t>
            </a:r>
            <a:r>
              <a:rPr kumimoji="0" lang="en-US" sz="1200" b="0" i="0" u="none" strike="noStrike" cap="none" spc="0" normalizeH="0" baseline="0" dirty="0">
                <a:ln>
                  <a:noFill/>
                </a:ln>
                <a:solidFill>
                  <a:srgbClr val="000000"/>
                </a:solidFill>
                <a:effectLst/>
                <a:uFillTx/>
                <a:latin typeface="+mn-lt"/>
                <a:ea typeface="+mn-ea"/>
                <a:cs typeface="+mn-cs"/>
                <a:sym typeface="Calibri"/>
              </a:rPr>
              <a:t> | In: @</a:t>
            </a:r>
            <a:r>
              <a:rPr kumimoji="0" lang="en-US" sz="1200" b="0" i="0" u="none" strike="noStrike" cap="none" spc="0" normalizeH="0" baseline="0" dirty="0" err="1">
                <a:ln>
                  <a:noFill/>
                </a:ln>
                <a:solidFill>
                  <a:srgbClr val="000000"/>
                </a:solidFill>
                <a:effectLst/>
                <a:uFillTx/>
                <a:latin typeface="+mn-lt"/>
                <a:ea typeface="+mn-ea"/>
                <a:cs typeface="+mn-cs"/>
                <a:sym typeface="Calibri"/>
              </a:rPr>
              <a:t>fashiontechnologyacademy</a:t>
            </a:r>
            <a:r>
              <a:rPr kumimoji="0" lang="en-US" sz="1200" b="0" i="0" u="none" strike="noStrike" cap="none" spc="0" normalizeH="0" baseline="0" dirty="0">
                <a:ln>
                  <a:noFill/>
                </a:ln>
                <a:solidFill>
                  <a:srgbClr val="000000"/>
                </a:solidFill>
                <a:effectLst/>
                <a:uFillTx/>
                <a:latin typeface="+mn-lt"/>
                <a:ea typeface="+mn-ea"/>
                <a:cs typeface="+mn-cs"/>
                <a:sym typeface="Calibri"/>
              </a:rPr>
              <a:t> | Tk: @</a:t>
            </a:r>
            <a:r>
              <a:rPr kumimoji="0" lang="en-US" sz="1200" b="0" i="0" u="none" strike="noStrike" cap="none" spc="0" normalizeH="0" baseline="0" dirty="0" err="1">
                <a:ln>
                  <a:noFill/>
                </a:ln>
                <a:solidFill>
                  <a:srgbClr val="000000"/>
                </a:solidFill>
                <a:effectLst/>
                <a:uFillTx/>
                <a:latin typeface="+mn-lt"/>
                <a:ea typeface="+mn-ea"/>
                <a:cs typeface="+mn-cs"/>
                <a:sym typeface="Calibri"/>
              </a:rPr>
              <a:t>fashiontechnologyacademy</a:t>
            </a:r>
            <a:r>
              <a:rPr kumimoji="0" lang="en-US" sz="1200" b="0" i="0" u="none" strike="noStrike" cap="none" spc="0" normalizeH="0" baseline="0" dirty="0">
                <a:ln>
                  <a:noFill/>
                </a:ln>
                <a:solidFill>
                  <a:srgbClr val="000000"/>
                </a:solidFill>
                <a:effectLst/>
                <a:uFillTx/>
                <a:latin typeface="+mn-lt"/>
                <a:ea typeface="+mn-ea"/>
                <a:cs typeface="+mn-cs"/>
                <a:sym typeface="Calibri"/>
              </a:rPr>
              <a:t> </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   </a:t>
            </a:r>
          </a:p>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rgbClr val="000000"/>
                </a:solidFill>
                <a:effectLst/>
                <a:uFillTx/>
                <a:latin typeface="+mn-lt"/>
                <a:ea typeface="+mn-ea"/>
                <a:cs typeface="+mn-cs"/>
                <a:sym typeface="Calibri"/>
              </a:rPr>
              <a:t>FC Designer Collective  </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A: 113-115, Fonthill Road, London, N4 3HH  </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T: 0203 026 0388 </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E: </a:t>
            </a:r>
            <a:r>
              <a:rPr kumimoji="0" lang="en-US" sz="1200" b="0" i="0" u="none" strike="noStrike" cap="none" spc="0" normalizeH="0" baseline="0" dirty="0" err="1">
                <a:ln>
                  <a:noFill/>
                </a:ln>
                <a:solidFill>
                  <a:srgbClr val="000000"/>
                </a:solidFill>
                <a:effectLst/>
                <a:uFillTx/>
                <a:latin typeface="+mn-lt"/>
                <a:ea typeface="+mn-ea"/>
                <a:cs typeface="+mn-cs"/>
                <a:sym typeface="Calibri"/>
              </a:rPr>
              <a:t>FCdesignercollective@fashion-enter.com</a:t>
            </a:r>
            <a:r>
              <a:rPr kumimoji="0" lang="en-US" sz="1200" b="0" i="0" u="none" strike="noStrike" cap="none" spc="0" normalizeH="0" baseline="0" dirty="0">
                <a:ln>
                  <a:noFill/>
                </a:ln>
                <a:solidFill>
                  <a:srgbClr val="000000"/>
                </a:solidFill>
                <a:effectLst/>
                <a:uFillTx/>
                <a:latin typeface="+mn-lt"/>
                <a:ea typeface="+mn-ea"/>
                <a:cs typeface="+mn-cs"/>
                <a:sym typeface="Calibri"/>
              </a:rPr>
              <a:t>  </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In: @</a:t>
            </a:r>
            <a:r>
              <a:rPr kumimoji="0" lang="en-US" sz="1200" b="0" i="0" u="none" strike="noStrike" cap="none" spc="0" normalizeH="0" baseline="0" dirty="0" err="1">
                <a:ln>
                  <a:noFill/>
                </a:ln>
                <a:solidFill>
                  <a:srgbClr val="000000"/>
                </a:solidFill>
                <a:effectLst/>
                <a:uFillTx/>
                <a:latin typeface="+mn-lt"/>
                <a:ea typeface="+mn-ea"/>
                <a:cs typeface="+mn-cs"/>
                <a:sym typeface="Calibri"/>
              </a:rPr>
              <a:t>fcdesignerworkspace</a:t>
            </a:r>
            <a:r>
              <a:rPr kumimoji="0" lang="en-US" sz="1200" b="0" i="0" u="none" strike="noStrike" cap="none" spc="0" normalizeH="0" baseline="0" dirty="0">
                <a:ln>
                  <a:noFill/>
                </a:ln>
                <a:solidFill>
                  <a:srgbClr val="000000"/>
                </a:solidFill>
                <a:effectLst/>
                <a:uFillTx/>
                <a:latin typeface="+mn-lt"/>
                <a:ea typeface="+mn-ea"/>
                <a:cs typeface="+mn-cs"/>
                <a:sym typeface="Calibri"/>
              </a:rPr>
              <a:t> </a:t>
            </a:r>
          </a:p>
        </p:txBody>
      </p:sp>
      <p:pic>
        <p:nvPicPr>
          <p:cNvPr id="8" name="Picture 7">
            <a:extLst>
              <a:ext uri="{FF2B5EF4-FFF2-40B4-BE49-F238E27FC236}">
                <a16:creationId xmlns:a16="http://schemas.microsoft.com/office/drawing/2014/main" id="{7DFE152F-8CE6-A2A1-7E2A-D16FF05305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7505" y="6227068"/>
            <a:ext cx="11859787" cy="515643"/>
          </a:xfrm>
          <a:prstGeom prst="rect">
            <a:avLst/>
          </a:prstGeom>
        </p:spPr>
      </p:pic>
    </p:spTree>
    <p:extLst>
      <p:ext uri="{BB962C8B-B14F-4D97-AF65-F5344CB8AC3E}">
        <p14:creationId xmlns:p14="http://schemas.microsoft.com/office/powerpoint/2010/main" val="2219055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39ACBC-7671-3746-9AB9-7754800B7575}"/>
              </a:ext>
            </a:extLst>
          </p:cNvPr>
          <p:cNvSpPr txBox="1"/>
          <p:nvPr/>
        </p:nvSpPr>
        <p:spPr>
          <a:xfrm>
            <a:off x="4762006" y="2806045"/>
            <a:ext cx="6935190"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endParaRPr lang="en-US" dirty="0"/>
          </a:p>
          <a:p>
            <a:r>
              <a:rPr lang="en-US" dirty="0"/>
              <a:t>Fashion-Enter Ltd (FEL) is an award-winning social enterprise which is a </a:t>
            </a:r>
            <a:r>
              <a:rPr lang="en-US" dirty="0" err="1"/>
              <a:t>centre</a:t>
            </a:r>
            <a:r>
              <a:rPr lang="en-US" dirty="0"/>
              <a:t> of ethical garment manufacturing with a leading status in the Fast Forward audit and is also SMETA audited. FEL has a minimum order quantity of 1 for their Fashion Studio service and currently </a:t>
            </a:r>
          </a:p>
          <a:p>
            <a:r>
              <a:rPr lang="en-US" dirty="0"/>
              <a:t>produces up to 30,000 garments a week for speed of response fashion from their three units in </a:t>
            </a:r>
            <a:r>
              <a:rPr lang="en-US" dirty="0" err="1"/>
              <a:t>Haringey</a:t>
            </a:r>
            <a:r>
              <a:rPr lang="en-US" dirty="0"/>
              <a:t>, North London and Wales.</a:t>
            </a:r>
          </a:p>
          <a:p>
            <a:endParaRPr lang="en-US" dirty="0"/>
          </a:p>
          <a:p>
            <a:r>
              <a:rPr lang="en-US" dirty="0"/>
              <a:t>Clients include ASOS, N Brown and Simply B, I Saw it First, Brora, Jaeger (M&amp;S) and brands such as Louisa Parris and </a:t>
            </a:r>
            <a:r>
              <a:rPr lang="en-US" dirty="0" err="1"/>
              <a:t>Gormely</a:t>
            </a:r>
            <a:r>
              <a:rPr lang="en-US" dirty="0"/>
              <a:t> and Gamble.</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CC31245F-81EE-2249-B471-64E6348C0F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0333" y="1222104"/>
            <a:ext cx="7744369" cy="1800200"/>
          </a:xfrm>
          <a:prstGeom prst="rect">
            <a:avLst/>
          </a:prstGeom>
        </p:spPr>
      </p:pic>
      <p:sp>
        <p:nvSpPr>
          <p:cNvPr id="6" name="TextBox 4">
            <a:extLst>
              <a:ext uri="{FF2B5EF4-FFF2-40B4-BE49-F238E27FC236}">
                <a16:creationId xmlns:a16="http://schemas.microsoft.com/office/drawing/2014/main" id="{4B9BAD79-7B09-C243-B058-BFE661112508}"/>
              </a:ext>
            </a:extLst>
          </p:cNvPr>
          <p:cNvSpPr txBox="1"/>
          <p:nvPr/>
        </p:nvSpPr>
        <p:spPr>
          <a:xfrm>
            <a:off x="5606721" y="1687204"/>
            <a:ext cx="5006083" cy="662169"/>
          </a:xfrm>
          <a:prstGeom prst="rect">
            <a:avLst/>
          </a:prstGeom>
        </p:spPr>
        <p:txBody>
          <a:bodyPr wrap="square" lIns="0" tIns="0" rIns="0" bIns="0" rtlCol="0" anchor="t">
            <a:spAutoFit/>
          </a:bodyPr>
          <a:lstStyle/>
          <a:p>
            <a:pPr>
              <a:lnSpc>
                <a:spcPts val="5803"/>
              </a:lnSpc>
            </a:pPr>
            <a:r>
              <a:rPr lang="en-US" sz="3600" b="1" spc="43" dirty="0">
                <a:solidFill>
                  <a:schemeClr val="bg1"/>
                </a:solidFill>
                <a:latin typeface="Playfair Display" pitchFamily="2" charset="77"/>
              </a:rPr>
              <a:t>Fashion-Enter Limited</a:t>
            </a:r>
          </a:p>
        </p:txBody>
      </p:sp>
      <p:pic>
        <p:nvPicPr>
          <p:cNvPr id="7" name="Picture 6">
            <a:extLst>
              <a:ext uri="{FF2B5EF4-FFF2-40B4-BE49-F238E27FC236}">
                <a16:creationId xmlns:a16="http://schemas.microsoft.com/office/drawing/2014/main" id="{BD9A7578-2370-564C-B7A2-EB9AD8C79AD2}"/>
              </a:ext>
            </a:extLst>
          </p:cNvPr>
          <p:cNvPicPr>
            <a:picLocks noChangeAspect="1"/>
          </p:cNvPicPr>
          <p:nvPr/>
        </p:nvPicPr>
        <p:blipFill>
          <a:blip r:embed="rId3"/>
          <a:stretch>
            <a:fillRect/>
          </a:stretch>
        </p:blipFill>
        <p:spPr>
          <a:xfrm>
            <a:off x="460910" y="-59376"/>
            <a:ext cx="3729423" cy="7022939"/>
          </a:xfrm>
          <a:prstGeom prst="rect">
            <a:avLst/>
          </a:prstGeom>
        </p:spPr>
      </p:pic>
    </p:spTree>
    <p:extLst>
      <p:ext uri="{BB962C8B-B14F-4D97-AF65-F5344CB8AC3E}">
        <p14:creationId xmlns:p14="http://schemas.microsoft.com/office/powerpoint/2010/main" val="110138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3" descr="Picture 13">
            <a:extLst>
              <a:ext uri="{FF2B5EF4-FFF2-40B4-BE49-F238E27FC236}">
                <a16:creationId xmlns:a16="http://schemas.microsoft.com/office/drawing/2014/main" id="{97368725-CDF1-E047-7E02-B9A868E7927C}"/>
              </a:ext>
            </a:extLst>
          </p:cNvPr>
          <p:cNvPicPr>
            <a:picLocks noChangeAspect="1"/>
          </p:cNvPicPr>
          <p:nvPr/>
        </p:nvPicPr>
        <p:blipFill>
          <a:blip r:embed="rId2"/>
          <a:stretch>
            <a:fillRect/>
          </a:stretch>
        </p:blipFill>
        <p:spPr>
          <a:xfrm>
            <a:off x="118754" y="25424"/>
            <a:ext cx="11982202" cy="1800201"/>
          </a:xfrm>
          <a:prstGeom prst="rect">
            <a:avLst/>
          </a:prstGeom>
          <a:ln w="12700">
            <a:miter lim="400000"/>
          </a:ln>
        </p:spPr>
      </p:pic>
      <p:sp>
        <p:nvSpPr>
          <p:cNvPr id="2" name="TextBox 1">
            <a:extLst>
              <a:ext uri="{FF2B5EF4-FFF2-40B4-BE49-F238E27FC236}">
                <a16:creationId xmlns:a16="http://schemas.microsoft.com/office/drawing/2014/main" id="{423A0DB1-AB46-F140-B214-339A2EFEED68}"/>
              </a:ext>
            </a:extLst>
          </p:cNvPr>
          <p:cNvSpPr txBox="1"/>
          <p:nvPr/>
        </p:nvSpPr>
        <p:spPr>
          <a:xfrm>
            <a:off x="688370" y="2297910"/>
            <a:ext cx="3688422" cy="3693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t>FEL has two mission statements</a:t>
            </a:r>
          </a:p>
          <a:p>
            <a:endParaRPr lang="en-US" dirty="0"/>
          </a:p>
          <a:p>
            <a:r>
              <a:rPr lang="en-US" dirty="0"/>
              <a:t>+ To be a </a:t>
            </a:r>
            <a:r>
              <a:rPr lang="en-US" dirty="0" err="1"/>
              <a:t>centre</a:t>
            </a:r>
            <a:r>
              <a:rPr lang="en-US" dirty="0"/>
              <a:t> of excellence for design, patterns, grading, production. FEL's services can offer a client a one off sample to 30,000 garments a week.</a:t>
            </a:r>
          </a:p>
          <a:p>
            <a:endParaRPr lang="en-US" dirty="0"/>
          </a:p>
          <a:p>
            <a:r>
              <a:rPr lang="en-US" dirty="0"/>
              <a:t>+ To be a </a:t>
            </a:r>
            <a:r>
              <a:rPr lang="en-US" dirty="0" err="1"/>
              <a:t>centre</a:t>
            </a:r>
            <a:r>
              <a:rPr lang="en-US" dirty="0"/>
              <a:t> of excellence for education and learning from their sites in London, Islington, Leicester and Wales.  Qualification attainment from level 1 - 5 plus apprenticeships.</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6" name="TextBox 4">
            <a:extLst>
              <a:ext uri="{FF2B5EF4-FFF2-40B4-BE49-F238E27FC236}">
                <a16:creationId xmlns:a16="http://schemas.microsoft.com/office/drawing/2014/main" id="{E65C63A7-41EA-D944-849B-60DF7E4F6A71}"/>
              </a:ext>
            </a:extLst>
          </p:cNvPr>
          <p:cNvSpPr txBox="1"/>
          <p:nvPr/>
        </p:nvSpPr>
        <p:spPr>
          <a:xfrm>
            <a:off x="2337374" y="466887"/>
            <a:ext cx="8270695" cy="662169"/>
          </a:xfrm>
          <a:prstGeom prst="rect">
            <a:avLst/>
          </a:prstGeom>
        </p:spPr>
        <p:txBody>
          <a:bodyPr wrap="square" lIns="0" tIns="0" rIns="0" bIns="0" rtlCol="0" anchor="t">
            <a:spAutoFit/>
          </a:bodyPr>
          <a:lstStyle/>
          <a:p>
            <a:pPr>
              <a:lnSpc>
                <a:spcPts val="5803"/>
              </a:lnSpc>
            </a:pPr>
            <a:r>
              <a:rPr lang="en-US" sz="3600" b="1" spc="43" dirty="0">
                <a:solidFill>
                  <a:schemeClr val="bg1"/>
                </a:solidFill>
                <a:latin typeface="Playfair Display" pitchFamily="2" charset="77"/>
              </a:rPr>
              <a:t>FEL Has Two Mission Statements;</a:t>
            </a:r>
          </a:p>
        </p:txBody>
      </p:sp>
      <p:pic>
        <p:nvPicPr>
          <p:cNvPr id="8" name="Picture 7">
            <a:extLst>
              <a:ext uri="{FF2B5EF4-FFF2-40B4-BE49-F238E27FC236}">
                <a16:creationId xmlns:a16="http://schemas.microsoft.com/office/drawing/2014/main" id="{F9212FDF-A084-254D-9183-44A6F3456B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4254" y="1818895"/>
            <a:ext cx="6840895" cy="4560090"/>
          </a:xfrm>
          <a:prstGeom prst="rect">
            <a:avLst/>
          </a:prstGeom>
        </p:spPr>
      </p:pic>
    </p:spTree>
    <p:extLst>
      <p:ext uri="{BB962C8B-B14F-4D97-AF65-F5344CB8AC3E}">
        <p14:creationId xmlns:p14="http://schemas.microsoft.com/office/powerpoint/2010/main" val="974407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1A87B1-1069-1844-9776-001E3BDD13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01245" y="0"/>
            <a:ext cx="9189510" cy="6858000"/>
          </a:xfrm>
          <a:prstGeom prst="rect">
            <a:avLst/>
          </a:prstGeom>
        </p:spPr>
      </p:pic>
    </p:spTree>
    <p:extLst>
      <p:ext uri="{BB962C8B-B14F-4D97-AF65-F5344CB8AC3E}">
        <p14:creationId xmlns:p14="http://schemas.microsoft.com/office/powerpoint/2010/main" val="277089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Picture 13">
            <a:extLst>
              <a:ext uri="{FF2B5EF4-FFF2-40B4-BE49-F238E27FC236}">
                <a16:creationId xmlns:a16="http://schemas.microsoft.com/office/drawing/2014/main" id="{FF466B22-ABDA-3359-B0C9-E1B6E31F62D6}"/>
              </a:ext>
            </a:extLst>
          </p:cNvPr>
          <p:cNvPicPr>
            <a:picLocks noChangeAspect="1"/>
          </p:cNvPicPr>
          <p:nvPr/>
        </p:nvPicPr>
        <p:blipFill>
          <a:blip r:embed="rId2"/>
          <a:stretch>
            <a:fillRect/>
          </a:stretch>
        </p:blipFill>
        <p:spPr>
          <a:xfrm>
            <a:off x="118754" y="25424"/>
            <a:ext cx="11982202" cy="1800201"/>
          </a:xfrm>
          <a:prstGeom prst="rect">
            <a:avLst/>
          </a:prstGeom>
          <a:ln w="12700">
            <a:miter lim="400000"/>
          </a:ln>
        </p:spPr>
      </p:pic>
      <p:sp>
        <p:nvSpPr>
          <p:cNvPr id="5123" name="Content Placeholder 2">
            <a:extLst>
              <a:ext uri="{FF2B5EF4-FFF2-40B4-BE49-F238E27FC236}">
                <a16:creationId xmlns:a16="http://schemas.microsoft.com/office/drawing/2014/main" id="{076B7F96-8F90-7545-AC41-C2DF9436606F}"/>
              </a:ext>
            </a:extLst>
          </p:cNvPr>
          <p:cNvSpPr>
            <a:spLocks noGrp="1"/>
          </p:cNvSpPr>
          <p:nvPr>
            <p:ph idx="1"/>
          </p:nvPr>
        </p:nvSpPr>
        <p:spPr>
          <a:xfrm>
            <a:off x="838200" y="2273493"/>
            <a:ext cx="10515600" cy="4351338"/>
          </a:xfrm>
        </p:spPr>
        <p:txBody>
          <a:bodyPr/>
          <a:lstStyle/>
          <a:p>
            <a:pPr marL="0" indent="0" algn="ctr">
              <a:buNone/>
            </a:pPr>
            <a:r>
              <a:rPr lang="en-GB" altLang="en-US" sz="7200" dirty="0"/>
              <a:t>Ethical auditing </a:t>
            </a:r>
          </a:p>
          <a:p>
            <a:pPr marL="0" indent="0" algn="ctr">
              <a:buNone/>
            </a:pPr>
            <a:r>
              <a:rPr lang="en-GB" altLang="en-US" sz="7200" dirty="0"/>
              <a:t>Quality auditing </a:t>
            </a:r>
          </a:p>
          <a:p>
            <a:pPr marL="0" indent="0" algn="ctr">
              <a:buNone/>
            </a:pPr>
            <a:r>
              <a:rPr lang="en-GB" altLang="en-US" sz="7200" dirty="0"/>
              <a:t>Security auditing </a:t>
            </a:r>
          </a:p>
        </p:txBody>
      </p:sp>
      <p:pic>
        <p:nvPicPr>
          <p:cNvPr id="7" name="Picture 6">
            <a:extLst>
              <a:ext uri="{FF2B5EF4-FFF2-40B4-BE49-F238E27FC236}">
                <a16:creationId xmlns:a16="http://schemas.microsoft.com/office/drawing/2014/main" id="{73265981-6AB8-A247-8309-B84825B217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29258" y="6150497"/>
            <a:ext cx="1209809" cy="616059"/>
          </a:xfrm>
          <a:prstGeom prst="rect">
            <a:avLst/>
          </a:prstGeom>
        </p:spPr>
      </p:pic>
      <p:sp>
        <p:nvSpPr>
          <p:cNvPr id="2" name="TextBox 4">
            <a:extLst>
              <a:ext uri="{FF2B5EF4-FFF2-40B4-BE49-F238E27FC236}">
                <a16:creationId xmlns:a16="http://schemas.microsoft.com/office/drawing/2014/main" id="{3FF36E21-E281-58FC-5D84-1B162F17B48E}"/>
              </a:ext>
            </a:extLst>
          </p:cNvPr>
          <p:cNvSpPr txBox="1"/>
          <p:nvPr/>
        </p:nvSpPr>
        <p:spPr>
          <a:xfrm>
            <a:off x="2638435" y="433833"/>
            <a:ext cx="6379105" cy="662169"/>
          </a:xfrm>
          <a:prstGeom prst="rect">
            <a:avLst/>
          </a:prstGeom>
        </p:spPr>
        <p:txBody>
          <a:bodyPr wrap="square" lIns="0" tIns="0" rIns="0" bIns="0" rtlCol="0" anchor="t">
            <a:spAutoFit/>
          </a:bodyPr>
          <a:lstStyle/>
          <a:p>
            <a:pPr algn="ctr">
              <a:lnSpc>
                <a:spcPts val="5803"/>
              </a:lnSpc>
            </a:pPr>
            <a:r>
              <a:rPr lang="en-US" sz="3600" b="1" spc="43" dirty="0">
                <a:solidFill>
                  <a:schemeClr val="bg1"/>
                </a:solidFill>
                <a:latin typeface="Playfair Display" pitchFamily="2" charset="77"/>
              </a:rPr>
              <a:t>Types of Audits</a:t>
            </a:r>
          </a:p>
        </p:txBody>
      </p:sp>
    </p:spTree>
    <p:extLst>
      <p:ext uri="{BB962C8B-B14F-4D97-AF65-F5344CB8AC3E}">
        <p14:creationId xmlns:p14="http://schemas.microsoft.com/office/powerpoint/2010/main" val="2390818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Picture 13">
            <a:extLst>
              <a:ext uri="{FF2B5EF4-FFF2-40B4-BE49-F238E27FC236}">
                <a16:creationId xmlns:a16="http://schemas.microsoft.com/office/drawing/2014/main" id="{5CDD6907-4434-9E4A-68B6-70011771592D}"/>
              </a:ext>
            </a:extLst>
          </p:cNvPr>
          <p:cNvPicPr>
            <a:picLocks noChangeAspect="1"/>
          </p:cNvPicPr>
          <p:nvPr/>
        </p:nvPicPr>
        <p:blipFill>
          <a:blip r:embed="rId2"/>
          <a:stretch>
            <a:fillRect/>
          </a:stretch>
        </p:blipFill>
        <p:spPr>
          <a:xfrm>
            <a:off x="118754" y="25424"/>
            <a:ext cx="11982202" cy="1800201"/>
          </a:xfrm>
          <a:prstGeom prst="rect">
            <a:avLst/>
          </a:prstGeom>
          <a:ln w="12700">
            <a:miter lim="400000"/>
          </a:ln>
        </p:spPr>
      </p:pic>
      <p:pic>
        <p:nvPicPr>
          <p:cNvPr id="6147" name="Picture 2">
            <a:hlinkClick r:id="rId3"/>
            <a:extLst>
              <a:ext uri="{FF2B5EF4-FFF2-40B4-BE49-F238E27FC236}">
                <a16:creationId xmlns:a16="http://schemas.microsoft.com/office/drawing/2014/main" id="{CC54E850-2D7C-C142-BABA-A9E9BFF9FE7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23793" y="1412776"/>
            <a:ext cx="3745355"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11FA84C-E283-9841-AFB9-D5ED946AE2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29258" y="6150497"/>
            <a:ext cx="1209809" cy="616059"/>
          </a:xfrm>
          <a:prstGeom prst="rect">
            <a:avLst/>
          </a:prstGeom>
        </p:spPr>
      </p:pic>
      <p:sp>
        <p:nvSpPr>
          <p:cNvPr id="2" name="TextBox 4">
            <a:extLst>
              <a:ext uri="{FF2B5EF4-FFF2-40B4-BE49-F238E27FC236}">
                <a16:creationId xmlns:a16="http://schemas.microsoft.com/office/drawing/2014/main" id="{7834EBBF-0C05-DDB2-2991-F3421D9DED56}"/>
              </a:ext>
            </a:extLst>
          </p:cNvPr>
          <p:cNvSpPr txBox="1"/>
          <p:nvPr/>
        </p:nvSpPr>
        <p:spPr>
          <a:xfrm>
            <a:off x="2371287" y="439322"/>
            <a:ext cx="7393134" cy="662169"/>
          </a:xfrm>
          <a:prstGeom prst="rect">
            <a:avLst/>
          </a:prstGeom>
        </p:spPr>
        <p:txBody>
          <a:bodyPr wrap="square" lIns="0" tIns="0" rIns="0" bIns="0" rtlCol="0" anchor="t">
            <a:spAutoFit/>
          </a:bodyPr>
          <a:lstStyle/>
          <a:p>
            <a:pPr>
              <a:lnSpc>
                <a:spcPts val="5803"/>
              </a:lnSpc>
            </a:pPr>
            <a:r>
              <a:rPr lang="en-US" sz="3600" b="1" spc="43" dirty="0">
                <a:solidFill>
                  <a:schemeClr val="bg1"/>
                </a:solidFill>
                <a:latin typeface="Playfair Display" pitchFamily="2" charset="77"/>
              </a:rPr>
              <a:t>What Makes a Factory Compliant?</a:t>
            </a:r>
          </a:p>
        </p:txBody>
      </p:sp>
    </p:spTree>
    <p:extLst>
      <p:ext uri="{BB962C8B-B14F-4D97-AF65-F5344CB8AC3E}">
        <p14:creationId xmlns:p14="http://schemas.microsoft.com/office/powerpoint/2010/main" val="2319796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descr="Picture 13">
            <a:extLst>
              <a:ext uri="{FF2B5EF4-FFF2-40B4-BE49-F238E27FC236}">
                <a16:creationId xmlns:a16="http://schemas.microsoft.com/office/drawing/2014/main" id="{88AF34CC-59B8-7DC9-4270-8478937774EE}"/>
              </a:ext>
            </a:extLst>
          </p:cNvPr>
          <p:cNvPicPr>
            <a:picLocks noChangeAspect="1"/>
          </p:cNvPicPr>
          <p:nvPr/>
        </p:nvPicPr>
        <p:blipFill>
          <a:blip r:embed="rId2"/>
          <a:stretch>
            <a:fillRect/>
          </a:stretch>
        </p:blipFill>
        <p:spPr>
          <a:xfrm>
            <a:off x="118754" y="25424"/>
            <a:ext cx="11982202" cy="1800201"/>
          </a:xfrm>
          <a:prstGeom prst="rect">
            <a:avLst/>
          </a:prstGeom>
          <a:ln w="12700">
            <a:miter lim="400000"/>
          </a:ln>
        </p:spPr>
      </p:pic>
      <p:pic>
        <p:nvPicPr>
          <p:cNvPr id="7171" name="Picture 3">
            <a:extLst>
              <a:ext uri="{FF2B5EF4-FFF2-40B4-BE49-F238E27FC236}">
                <a16:creationId xmlns:a16="http://schemas.microsoft.com/office/drawing/2014/main" id="{7E7F311F-9FD5-B14A-80A3-EF3AAE2E172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7350" y="1557362"/>
            <a:ext cx="65024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C4E3ACE-412A-B645-B179-CCCB4D6521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29258" y="6150497"/>
            <a:ext cx="1209809" cy="616059"/>
          </a:xfrm>
          <a:prstGeom prst="rect">
            <a:avLst/>
          </a:prstGeom>
        </p:spPr>
      </p:pic>
      <p:sp>
        <p:nvSpPr>
          <p:cNvPr id="2" name="TextBox 4">
            <a:extLst>
              <a:ext uri="{FF2B5EF4-FFF2-40B4-BE49-F238E27FC236}">
                <a16:creationId xmlns:a16="http://schemas.microsoft.com/office/drawing/2014/main" id="{BFF27162-86A4-8D46-639B-C369EA7C716B}"/>
              </a:ext>
            </a:extLst>
          </p:cNvPr>
          <p:cNvSpPr txBox="1"/>
          <p:nvPr/>
        </p:nvSpPr>
        <p:spPr>
          <a:xfrm>
            <a:off x="2854019" y="433905"/>
            <a:ext cx="6483961" cy="662169"/>
          </a:xfrm>
          <a:prstGeom prst="rect">
            <a:avLst/>
          </a:prstGeom>
        </p:spPr>
        <p:txBody>
          <a:bodyPr wrap="square" lIns="0" tIns="0" rIns="0" bIns="0" rtlCol="0" anchor="t">
            <a:spAutoFit/>
          </a:bodyPr>
          <a:lstStyle/>
          <a:p>
            <a:pPr algn="ctr">
              <a:lnSpc>
                <a:spcPts val="5803"/>
              </a:lnSpc>
            </a:pPr>
            <a:r>
              <a:rPr lang="en-US" sz="3600" b="1" spc="43" dirty="0">
                <a:solidFill>
                  <a:schemeClr val="bg1"/>
                </a:solidFill>
                <a:latin typeface="Playfair Display" pitchFamily="2" charset="77"/>
              </a:rPr>
              <a:t>Fast Forward Audit</a:t>
            </a:r>
          </a:p>
        </p:txBody>
      </p:sp>
    </p:spTree>
    <p:extLst>
      <p:ext uri="{BB962C8B-B14F-4D97-AF65-F5344CB8AC3E}">
        <p14:creationId xmlns:p14="http://schemas.microsoft.com/office/powerpoint/2010/main" val="935363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2910" y="2928742"/>
            <a:ext cx="5070725" cy="4351338"/>
          </a:xfrm>
        </p:spPr>
        <p:txBody>
          <a:bodyPr>
            <a:normAutofit/>
          </a:bodyPr>
          <a:lstStyle/>
          <a:p>
            <a:pPr marL="0" indent="0">
              <a:buNone/>
            </a:pPr>
            <a:r>
              <a:rPr lang="en-GB" sz="1800" dirty="0"/>
              <a:t>Adding a secondary Identification at the end of the manufacturing process such as a SofMat 3D Matrix provides 2 factor Authentication removing the opportunity for fakes to enter the market when dealing with High Value goods.</a:t>
            </a:r>
          </a:p>
          <a:p>
            <a:pPr marL="0" indent="0">
              <a:buNone/>
            </a:pPr>
            <a:r>
              <a:rPr lang="en-GB" sz="1800" dirty="0"/>
              <a:t>Any access for data will require the 2 forms of ID to be verified as linked with failure denoting a suspect or fake item.</a:t>
            </a:r>
          </a:p>
        </p:txBody>
      </p:sp>
      <p:pic>
        <p:nvPicPr>
          <p:cNvPr id="4" name="Picture 3">
            <a:extLst>
              <a:ext uri="{FF2B5EF4-FFF2-40B4-BE49-F238E27FC236}">
                <a16:creationId xmlns:a16="http://schemas.microsoft.com/office/drawing/2014/main" id="{ACB92A05-0ECE-5D40-9409-D7833521EB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092785"/>
            <a:ext cx="6096000" cy="1800200"/>
          </a:xfrm>
          <a:prstGeom prst="rect">
            <a:avLst/>
          </a:prstGeom>
        </p:spPr>
      </p:pic>
      <p:sp>
        <p:nvSpPr>
          <p:cNvPr id="5" name="Title 1">
            <a:extLst>
              <a:ext uri="{FF2B5EF4-FFF2-40B4-BE49-F238E27FC236}">
                <a16:creationId xmlns:a16="http://schemas.microsoft.com/office/drawing/2014/main" id="{5B867CDF-40F8-DF4A-BE76-96529BE1EB93}"/>
              </a:ext>
            </a:extLst>
          </p:cNvPr>
          <p:cNvSpPr txBox="1">
            <a:spLocks/>
          </p:cNvSpPr>
          <p:nvPr/>
        </p:nvSpPr>
        <p:spPr>
          <a:xfrm>
            <a:off x="5652256" y="1278733"/>
            <a:ext cx="7056264"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a:lstStyle>
          <a:p>
            <a:pPr algn="ctr" hangingPunct="1"/>
            <a:r>
              <a:rPr lang="en-GB" sz="3200" b="1" dirty="0">
                <a:solidFill>
                  <a:schemeClr val="bg1"/>
                </a:solidFill>
                <a:latin typeface="Playfair Display" pitchFamily="2" charset="77"/>
              </a:rPr>
              <a:t>Verification &amp; Authenticity</a:t>
            </a:r>
          </a:p>
        </p:txBody>
      </p:sp>
      <p:pic>
        <p:nvPicPr>
          <p:cNvPr id="2" name="Picture 1">
            <a:extLst>
              <a:ext uri="{FF2B5EF4-FFF2-40B4-BE49-F238E27FC236}">
                <a16:creationId xmlns:a16="http://schemas.microsoft.com/office/drawing/2014/main" id="{D71B20E4-64C9-815D-7EB5-241AF19A17C4}"/>
              </a:ext>
            </a:extLst>
          </p:cNvPr>
          <p:cNvPicPr>
            <a:picLocks noChangeAspect="1"/>
          </p:cNvPicPr>
          <p:nvPr/>
        </p:nvPicPr>
        <p:blipFill>
          <a:blip r:embed="rId3"/>
          <a:stretch>
            <a:fillRect/>
          </a:stretch>
        </p:blipFill>
        <p:spPr>
          <a:xfrm>
            <a:off x="0" y="-44567"/>
            <a:ext cx="6245945" cy="6897924"/>
          </a:xfrm>
          <a:prstGeom prst="rect">
            <a:avLst/>
          </a:prstGeom>
        </p:spPr>
      </p:pic>
      <p:pic>
        <p:nvPicPr>
          <p:cNvPr id="6" name="Picture 5">
            <a:extLst>
              <a:ext uri="{FF2B5EF4-FFF2-40B4-BE49-F238E27FC236}">
                <a16:creationId xmlns:a16="http://schemas.microsoft.com/office/drawing/2014/main" id="{B7E40F63-6133-7210-AC01-52BA22BB45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29258" y="6150497"/>
            <a:ext cx="1209809" cy="616059"/>
          </a:xfrm>
          <a:prstGeom prst="rect">
            <a:avLst/>
          </a:prstGeom>
        </p:spPr>
      </p:pic>
    </p:spTree>
    <p:extLst>
      <p:ext uri="{BB962C8B-B14F-4D97-AF65-F5344CB8AC3E}">
        <p14:creationId xmlns:p14="http://schemas.microsoft.com/office/powerpoint/2010/main" val="2216005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1342</Words>
  <Application>Microsoft Macintosh PowerPoint</Application>
  <PresentationFormat>Widescreen</PresentationFormat>
  <Paragraphs>100</Paragraphs>
  <Slides>20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Playfair Display</vt:lpstr>
      <vt:lpstr>Playfair Display Bold Italics</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vt:lpstr>
      <vt:lpstr>Social value matrix</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Marek Kosierkiewicz</dc:creator>
  <cp:lastModifiedBy>Marek Kosierkiewicz</cp:lastModifiedBy>
  <cp:revision>1</cp:revision>
  <dcterms:created xsi:type="dcterms:W3CDTF">2022-11-17T12:03:45Z</dcterms:created>
  <dcterms:modified xsi:type="dcterms:W3CDTF">2022-11-17T16:01:58Z</dcterms:modified>
</cp:coreProperties>
</file>